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Instrument Sans Medium" panose="020B0604020202020204" charset="0"/>
      <p:regular r:id="rId14"/>
    </p:embeddedFont>
    <p:embeddedFont>
      <p:font typeface="Open Sans" panose="020B0606030504020204" pitchFamily="3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635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54429"/>
            <a:ext cx="5763127" cy="1506420"/>
          </a:xfrm>
          <a:prstGeom prst="rect">
            <a:avLst/>
          </a:prstGeom>
          <a:noFill/>
          <a:ln/>
        </p:spPr>
        <p:txBody>
          <a:bodyPr wrap="squar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BMW Car Sales Data Analysis Project</a:t>
            </a:r>
            <a:endParaRPr lang="en-US" sz="4450" dirty="0"/>
          </a:p>
        </p:txBody>
      </p:sp>
      <p:sp>
        <p:nvSpPr>
          <p:cNvPr id="4" name="Text 1"/>
          <p:cNvSpPr/>
          <p:nvPr/>
        </p:nvSpPr>
        <p:spPr>
          <a:xfrm>
            <a:off x="6280190" y="4812149"/>
            <a:ext cx="5105205" cy="362903"/>
          </a:xfrm>
          <a:prstGeom prst="rect">
            <a:avLst/>
          </a:prstGeom>
          <a:noFill/>
          <a:ln/>
        </p:spPr>
        <p:txBody>
          <a:bodyPr wrap="non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Data Analytics Project | Python | Visualization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39315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Conclusion</a:t>
            </a:r>
            <a:endParaRPr lang="en-US" sz="4450" dirty="0"/>
          </a:p>
        </p:txBody>
      </p:sp>
      <p:sp>
        <p:nvSpPr>
          <p:cNvPr id="3" name="Text 1"/>
          <p:cNvSpPr/>
          <p:nvPr/>
        </p:nvSpPr>
        <p:spPr>
          <a:xfrm>
            <a:off x="793790" y="2668905"/>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FEFEFE"/>
                </a:solidFill>
                <a:latin typeface="Instrument Sans Medium" pitchFamily="34" charset="0"/>
                <a:ea typeface="Instrument Sans Medium" pitchFamily="34" charset="-122"/>
                <a:cs typeface="Instrument Sans Medium" pitchFamily="34" charset="-120"/>
              </a:rPr>
              <a:t>Project Outcomes</a:t>
            </a:r>
            <a:endParaRPr lang="en-US" sz="2650" dirty="0"/>
          </a:p>
        </p:txBody>
      </p:sp>
      <p:sp>
        <p:nvSpPr>
          <p:cNvPr id="4" name="Text 2"/>
          <p:cNvSpPr/>
          <p:nvPr/>
        </p:nvSpPr>
        <p:spPr>
          <a:xfrm>
            <a:off x="793790" y="3321010"/>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This comprehensive analysis successfully reveals critical market behavior patterns for BMW vehicles, providing data-driven insights into pricing dynamics and consumer preferences.</a:t>
            </a:r>
            <a:endParaRPr lang="en-US" sz="1750" dirty="0"/>
          </a:p>
        </p:txBody>
      </p:sp>
      <p:sp>
        <p:nvSpPr>
          <p:cNvPr id="5" name="Text 3"/>
          <p:cNvSpPr/>
          <p:nvPr/>
        </p:nvSpPr>
        <p:spPr>
          <a:xfrm>
            <a:off x="793790" y="4613791"/>
            <a:ext cx="7604284" cy="725805"/>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The findings enable accurate resale price prediction models and inform strategic decisions for dealers, buyers, and market analysts.</a:t>
            </a:r>
            <a:endParaRPr lang="en-US" sz="1750" dirty="0"/>
          </a:p>
        </p:txBody>
      </p:sp>
      <p:sp>
        <p:nvSpPr>
          <p:cNvPr id="6" name="Text 4"/>
          <p:cNvSpPr/>
          <p:nvPr/>
        </p:nvSpPr>
        <p:spPr>
          <a:xfrm>
            <a:off x="793790" y="5543669"/>
            <a:ext cx="7604284" cy="1088708"/>
          </a:xfrm>
          <a:prstGeom prst="rect">
            <a:avLst/>
          </a:prstGeom>
          <a:noFill/>
          <a:ln/>
        </p:spPr>
        <p:txBody>
          <a:bodyPr wrap="square" lIns="0" tIns="0" rIns="0" bIns="0" rtlCol="0" anchor="t"/>
          <a:lstStyle/>
          <a:p>
            <a:pPr marL="0" indent="0" algn="l">
              <a:lnSpc>
                <a:spcPts val="2850"/>
              </a:lnSpc>
              <a:buNone/>
            </a:pPr>
            <a:r>
              <a:rPr lang="en-US" sz="1750" b="1" dirty="0">
                <a:solidFill>
                  <a:srgbClr val="BFBFBF"/>
                </a:solidFill>
                <a:latin typeface="Open Sans" pitchFamily="34" charset="0"/>
                <a:ea typeface="Open Sans" pitchFamily="34" charset="-122"/>
                <a:cs typeface="Open Sans" pitchFamily="34" charset="-120"/>
              </a:rPr>
              <a:t>Technical demonstration:</a:t>
            </a:r>
            <a:r>
              <a:rPr lang="en-US" sz="1750" dirty="0">
                <a:solidFill>
                  <a:srgbClr val="BFBFBF"/>
                </a:solidFill>
                <a:latin typeface="Open Sans" pitchFamily="34" charset="0"/>
                <a:ea typeface="Open Sans" pitchFamily="34" charset="-122"/>
                <a:cs typeface="Open Sans" pitchFamily="34" charset="-120"/>
              </a:rPr>
              <a:t> Strong proficiency in Python-based data analysis, statistical visualization, and translating raw data into actionable business intelligence.</a:t>
            </a:r>
            <a:endParaRPr lang="en-US" sz="1750" dirty="0"/>
          </a:p>
        </p:txBody>
      </p:sp>
      <p:pic>
        <p:nvPicPr>
          <p:cNvPr id="7" name="Image 0" descr="preencoded.png"/>
          <p:cNvPicPr>
            <a:picLocks noChangeAspect="1"/>
          </p:cNvPicPr>
          <p:nvPr/>
        </p:nvPicPr>
        <p:blipFill>
          <a:blip r:embed="rId3"/>
          <a:stretch>
            <a:fillRect/>
          </a:stretch>
        </p:blipFill>
        <p:spPr>
          <a:xfrm>
            <a:off x="9327086" y="2588429"/>
            <a:ext cx="3865602" cy="38656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34850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Thank You</a:t>
            </a:r>
            <a:endParaRPr lang="en-US" sz="4450" dirty="0"/>
          </a:p>
        </p:txBody>
      </p:sp>
      <p:sp>
        <p:nvSpPr>
          <p:cNvPr id="3" name="Text 1"/>
          <p:cNvSpPr/>
          <p:nvPr/>
        </p:nvSpPr>
        <p:spPr>
          <a:xfrm>
            <a:off x="793790" y="3397448"/>
            <a:ext cx="11341298" cy="1417677"/>
          </a:xfrm>
          <a:prstGeom prst="rect">
            <a:avLst/>
          </a:prstGeom>
          <a:noFill/>
          <a:ln/>
        </p:spPr>
        <p:txBody>
          <a:bodyPr wrap="none" lIns="0" tIns="0" rIns="0" bIns="0" rtlCol="0" anchor="t"/>
          <a:lstStyle/>
          <a:p>
            <a:pPr marL="0" indent="0" algn="l">
              <a:lnSpc>
                <a:spcPts val="11150"/>
              </a:lnSpc>
              <a:buNone/>
            </a:pPr>
            <a:r>
              <a:rPr lang="en-US" sz="8900" dirty="0">
                <a:solidFill>
                  <a:srgbClr val="FEFEFE"/>
                </a:solidFill>
                <a:latin typeface="Instrument Sans Medium" pitchFamily="34" charset="0"/>
                <a:ea typeface="Instrument Sans Medium" pitchFamily="34" charset="-122"/>
                <a:cs typeface="Instrument Sans Medium" pitchFamily="34" charset="-120"/>
              </a:rPr>
              <a:t>Questions?</a:t>
            </a:r>
            <a:endParaRPr lang="en-US" sz="8900" dirty="0"/>
          </a:p>
        </p:txBody>
      </p:sp>
      <p:sp>
        <p:nvSpPr>
          <p:cNvPr id="4" name="Text 2"/>
          <p:cNvSpPr/>
          <p:nvPr/>
        </p:nvSpPr>
        <p:spPr>
          <a:xfrm>
            <a:off x="793790" y="515528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This analysis demonstrates comprehensive capabilities in automotive data analytics, from raw data processing through actionable insights generation.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0068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Project Overview</a:t>
            </a:r>
            <a:endParaRPr lang="en-US" sz="4450" dirty="0"/>
          </a:p>
        </p:txBody>
      </p:sp>
      <p:sp>
        <p:nvSpPr>
          <p:cNvPr id="3" name="Shape 1"/>
          <p:cNvSpPr/>
          <p:nvPr/>
        </p:nvSpPr>
        <p:spPr>
          <a:xfrm>
            <a:off x="793790" y="2863096"/>
            <a:ext cx="4196358" cy="3665815"/>
          </a:xfrm>
          <a:prstGeom prst="roundRect">
            <a:avLst>
              <a:gd name="adj" fmla="val 928"/>
            </a:avLst>
          </a:prstGeom>
          <a:solidFill>
            <a:srgbClr val="3E3E3E"/>
          </a:solidFill>
          <a:ln/>
        </p:spPr>
      </p:sp>
      <p:sp>
        <p:nvSpPr>
          <p:cNvPr id="4" name="Shape 2"/>
          <p:cNvSpPr/>
          <p:nvPr/>
        </p:nvSpPr>
        <p:spPr>
          <a:xfrm>
            <a:off x="1020604" y="3089910"/>
            <a:ext cx="680442" cy="680442"/>
          </a:xfrm>
          <a:prstGeom prst="roundRect">
            <a:avLst>
              <a:gd name="adj" fmla="val 13436980"/>
            </a:avLst>
          </a:prstGeom>
          <a:solidFill>
            <a:srgbClr val="F5F547"/>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7770" y="3276957"/>
            <a:ext cx="306110" cy="306110"/>
          </a:xfrm>
          <a:prstGeom prst="rect">
            <a:avLst/>
          </a:prstGeom>
        </p:spPr>
      </p:pic>
      <p:sp>
        <p:nvSpPr>
          <p:cNvPr id="6" name="Text 3"/>
          <p:cNvSpPr/>
          <p:nvPr/>
        </p:nvSpPr>
        <p:spPr>
          <a:xfrm>
            <a:off x="1020604" y="39971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Objective</a:t>
            </a:r>
            <a:endParaRPr lang="en-US" sz="2200" dirty="0"/>
          </a:p>
        </p:txBody>
      </p:sp>
      <p:sp>
        <p:nvSpPr>
          <p:cNvPr id="7" name="Text 4"/>
          <p:cNvSpPr/>
          <p:nvPr/>
        </p:nvSpPr>
        <p:spPr>
          <a:xfrm>
            <a:off x="1020604" y="4487585"/>
            <a:ext cx="3742730" cy="1814513"/>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Analyze BMW car sales dataset to uncover market trends, pricing patterns, and consumer preferences in the luxury automotive segment.</a:t>
            </a:r>
            <a:endParaRPr lang="en-US" sz="1750" dirty="0"/>
          </a:p>
        </p:txBody>
      </p:sp>
      <p:sp>
        <p:nvSpPr>
          <p:cNvPr id="8" name="Shape 5"/>
          <p:cNvSpPr/>
          <p:nvPr/>
        </p:nvSpPr>
        <p:spPr>
          <a:xfrm>
            <a:off x="5216962" y="2863096"/>
            <a:ext cx="4196358" cy="3665815"/>
          </a:xfrm>
          <a:prstGeom prst="roundRect">
            <a:avLst>
              <a:gd name="adj" fmla="val 928"/>
            </a:avLst>
          </a:prstGeom>
          <a:solidFill>
            <a:srgbClr val="3E3E3E"/>
          </a:solidFill>
          <a:ln/>
        </p:spPr>
      </p:sp>
      <p:sp>
        <p:nvSpPr>
          <p:cNvPr id="9" name="Shape 6"/>
          <p:cNvSpPr/>
          <p:nvPr/>
        </p:nvSpPr>
        <p:spPr>
          <a:xfrm>
            <a:off x="5443776" y="3089910"/>
            <a:ext cx="680442" cy="680442"/>
          </a:xfrm>
          <a:prstGeom prst="roundRect">
            <a:avLst>
              <a:gd name="adj" fmla="val 13436980"/>
            </a:avLst>
          </a:prstGeom>
          <a:solidFill>
            <a:srgbClr val="F5F547"/>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0942" y="3276957"/>
            <a:ext cx="306110" cy="306110"/>
          </a:xfrm>
          <a:prstGeom prst="rect">
            <a:avLst/>
          </a:prstGeom>
        </p:spPr>
      </p:pic>
      <p:sp>
        <p:nvSpPr>
          <p:cNvPr id="11" name="Text 7"/>
          <p:cNvSpPr/>
          <p:nvPr/>
        </p:nvSpPr>
        <p:spPr>
          <a:xfrm>
            <a:off x="5443776" y="39971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Tools Used</a:t>
            </a:r>
            <a:endParaRPr lang="en-US" sz="2200" dirty="0"/>
          </a:p>
        </p:txBody>
      </p:sp>
      <p:sp>
        <p:nvSpPr>
          <p:cNvPr id="12" name="Text 8"/>
          <p:cNvSpPr/>
          <p:nvPr/>
        </p:nvSpPr>
        <p:spPr>
          <a:xfrm>
            <a:off x="5443776" y="4487585"/>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Python ecosystem including Pandas for data manipulation, Matplotlib and Seaborn for advanced statistical visualization.</a:t>
            </a:r>
            <a:endParaRPr lang="en-US" sz="1750" dirty="0"/>
          </a:p>
        </p:txBody>
      </p:sp>
      <p:sp>
        <p:nvSpPr>
          <p:cNvPr id="13" name="Shape 9"/>
          <p:cNvSpPr/>
          <p:nvPr/>
        </p:nvSpPr>
        <p:spPr>
          <a:xfrm>
            <a:off x="9640133" y="2863096"/>
            <a:ext cx="4196358" cy="3665815"/>
          </a:xfrm>
          <a:prstGeom prst="roundRect">
            <a:avLst>
              <a:gd name="adj" fmla="val 928"/>
            </a:avLst>
          </a:prstGeom>
          <a:solidFill>
            <a:srgbClr val="3E3E3E"/>
          </a:solidFill>
          <a:ln/>
        </p:spPr>
      </p:sp>
      <p:sp>
        <p:nvSpPr>
          <p:cNvPr id="14" name="Shape 10"/>
          <p:cNvSpPr/>
          <p:nvPr/>
        </p:nvSpPr>
        <p:spPr>
          <a:xfrm>
            <a:off x="9866948" y="3089910"/>
            <a:ext cx="680442" cy="680442"/>
          </a:xfrm>
          <a:prstGeom prst="roundRect">
            <a:avLst>
              <a:gd name="adj" fmla="val 13436980"/>
            </a:avLst>
          </a:prstGeom>
          <a:solidFill>
            <a:srgbClr val="F5F547"/>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54114" y="3276957"/>
            <a:ext cx="306110" cy="306110"/>
          </a:xfrm>
          <a:prstGeom prst="rect">
            <a:avLst/>
          </a:prstGeom>
        </p:spPr>
      </p:pic>
      <p:sp>
        <p:nvSpPr>
          <p:cNvPr id="16" name="Text 11"/>
          <p:cNvSpPr/>
          <p:nvPr/>
        </p:nvSpPr>
        <p:spPr>
          <a:xfrm>
            <a:off x="9866948" y="39971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Skills Demonstrated</a:t>
            </a:r>
            <a:endParaRPr lang="en-US" sz="2200" dirty="0"/>
          </a:p>
        </p:txBody>
      </p:sp>
      <p:sp>
        <p:nvSpPr>
          <p:cNvPr id="17" name="Text 12"/>
          <p:cNvSpPr/>
          <p:nvPr/>
        </p:nvSpPr>
        <p:spPr>
          <a:xfrm>
            <a:off x="9866948" y="4487585"/>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End-to-end data pipeline: cleaning, transformation, exploratory analysis, visualization, and actionable reporting.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8773"/>
            <a:ext cx="5486400" cy="8229600"/>
          </a:xfrm>
          <a:prstGeom prst="rect">
            <a:avLst/>
          </a:prstGeom>
        </p:spPr>
      </p:pic>
      <p:sp>
        <p:nvSpPr>
          <p:cNvPr id="3" name="Text 0"/>
          <p:cNvSpPr/>
          <p:nvPr/>
        </p:nvSpPr>
        <p:spPr>
          <a:xfrm>
            <a:off x="793790" y="118622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Dataset Overview</a:t>
            </a:r>
            <a:endParaRPr lang="en-US" sz="4450" dirty="0"/>
          </a:p>
        </p:txBody>
      </p:sp>
      <p:sp>
        <p:nvSpPr>
          <p:cNvPr id="4" name="Text 1"/>
          <p:cNvSpPr/>
          <p:nvPr/>
        </p:nvSpPr>
        <p:spPr>
          <a:xfrm>
            <a:off x="793790" y="2461974"/>
            <a:ext cx="3501509" cy="850583"/>
          </a:xfrm>
          <a:prstGeom prst="rect">
            <a:avLst/>
          </a:prstGeom>
          <a:noFill/>
          <a:ln/>
        </p:spPr>
        <p:txBody>
          <a:bodyPr wrap="square" lIns="0" tIns="0" rIns="0" bIns="0" rtlCol="0" anchor="t"/>
          <a:lstStyle/>
          <a:p>
            <a:pPr marL="0" indent="0" algn="l">
              <a:lnSpc>
                <a:spcPts val="3300"/>
              </a:lnSpc>
              <a:buNone/>
            </a:pPr>
            <a:r>
              <a:rPr lang="en-US" sz="2650" dirty="0">
                <a:solidFill>
                  <a:srgbClr val="FEFEFE"/>
                </a:solidFill>
                <a:latin typeface="Instrument Sans Medium" pitchFamily="34" charset="0"/>
                <a:ea typeface="Instrument Sans Medium" pitchFamily="34" charset="-122"/>
                <a:cs typeface="Instrument Sans Medium" pitchFamily="34" charset="-120"/>
              </a:rPr>
              <a:t>Dataset Characteristics</a:t>
            </a:r>
            <a:endParaRPr lang="en-US" sz="2650" dirty="0"/>
          </a:p>
        </p:txBody>
      </p:sp>
      <p:sp>
        <p:nvSpPr>
          <p:cNvPr id="5" name="Text 2"/>
          <p:cNvSpPr/>
          <p:nvPr/>
        </p:nvSpPr>
        <p:spPr>
          <a:xfrm>
            <a:off x="793790" y="3539371"/>
            <a:ext cx="35015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FBFBF"/>
                </a:solidFill>
                <a:latin typeface="Open Sans" pitchFamily="34" charset="0"/>
                <a:ea typeface="Open Sans" pitchFamily="34" charset="-122"/>
                <a:cs typeface="Open Sans" pitchFamily="34" charset="-120"/>
              </a:rPr>
              <a:t>Source:</a:t>
            </a:r>
            <a:r>
              <a:rPr lang="en-US" sz="1750" dirty="0">
                <a:solidFill>
                  <a:srgbClr val="BFBFBF"/>
                </a:solidFill>
                <a:latin typeface="Open Sans" pitchFamily="34" charset="0"/>
                <a:ea typeface="Open Sans" pitchFamily="34" charset="-122"/>
                <a:cs typeface="Open Sans" pitchFamily="34" charset="-120"/>
              </a:rPr>
              <a:t> Comprehensive BMW sales dataset with transaction records</a:t>
            </a:r>
            <a:endParaRPr lang="en-US" sz="1750" dirty="0"/>
          </a:p>
        </p:txBody>
      </p:sp>
      <p:sp>
        <p:nvSpPr>
          <p:cNvPr id="6" name="Text 3"/>
          <p:cNvSpPr/>
          <p:nvPr/>
        </p:nvSpPr>
        <p:spPr>
          <a:xfrm>
            <a:off x="793790" y="4707374"/>
            <a:ext cx="35015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FBFBF"/>
                </a:solidFill>
                <a:latin typeface="Open Sans" pitchFamily="34" charset="0"/>
                <a:ea typeface="Open Sans" pitchFamily="34" charset="-122"/>
                <a:cs typeface="Open Sans" pitchFamily="34" charset="-120"/>
              </a:rPr>
              <a:t>Key Fields:</a:t>
            </a:r>
            <a:r>
              <a:rPr lang="en-US" sz="1750" dirty="0">
                <a:solidFill>
                  <a:srgbClr val="BFBFBF"/>
                </a:solidFill>
                <a:latin typeface="Open Sans" pitchFamily="34" charset="0"/>
                <a:ea typeface="Open Sans" pitchFamily="34" charset="-122"/>
                <a:cs typeface="Open Sans" pitchFamily="34" charset="-120"/>
              </a:rPr>
              <a:t> Price, Mileage, Model, Year, Fuel Type, Transmission, Engine Size</a:t>
            </a:r>
            <a:endParaRPr lang="en-US" sz="1750" dirty="0"/>
          </a:p>
        </p:txBody>
      </p:sp>
      <p:sp>
        <p:nvSpPr>
          <p:cNvPr id="7" name="Text 4"/>
          <p:cNvSpPr/>
          <p:nvPr/>
        </p:nvSpPr>
        <p:spPr>
          <a:xfrm>
            <a:off x="793790" y="5875377"/>
            <a:ext cx="35015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BFBFBF"/>
                </a:solidFill>
                <a:latin typeface="Open Sans" pitchFamily="34" charset="0"/>
                <a:ea typeface="Open Sans" pitchFamily="34" charset="-122"/>
                <a:cs typeface="Open Sans" pitchFamily="34" charset="-120"/>
              </a:rPr>
              <a:t>Scope:</a:t>
            </a:r>
            <a:r>
              <a:rPr lang="en-US" sz="1750" dirty="0">
                <a:solidFill>
                  <a:srgbClr val="BFBFBF"/>
                </a:solidFill>
                <a:latin typeface="Open Sans" pitchFamily="34" charset="0"/>
                <a:ea typeface="Open Sans" pitchFamily="34" charset="-122"/>
                <a:cs typeface="Open Sans" pitchFamily="34" charset="-120"/>
              </a:rPr>
              <a:t> Multi-year sales data across various BMW model lines</a:t>
            </a:r>
            <a:endParaRPr lang="en-US" sz="1750" dirty="0"/>
          </a:p>
        </p:txBody>
      </p:sp>
      <p:sp>
        <p:nvSpPr>
          <p:cNvPr id="8" name="Text 5"/>
          <p:cNvSpPr/>
          <p:nvPr/>
        </p:nvSpPr>
        <p:spPr>
          <a:xfrm>
            <a:off x="4856321" y="2461974"/>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FEFEFE"/>
                </a:solidFill>
                <a:latin typeface="Instrument Sans Medium" pitchFamily="34" charset="0"/>
                <a:ea typeface="Instrument Sans Medium" pitchFamily="34" charset="-122"/>
                <a:cs typeface="Instrument Sans Medium" pitchFamily="34" charset="-120"/>
              </a:rPr>
              <a:t>Analysis Goals</a:t>
            </a:r>
            <a:endParaRPr lang="en-US" sz="2650" dirty="0"/>
          </a:p>
        </p:txBody>
      </p:sp>
      <p:sp>
        <p:nvSpPr>
          <p:cNvPr id="9" name="Text 6"/>
          <p:cNvSpPr/>
          <p:nvPr/>
        </p:nvSpPr>
        <p:spPr>
          <a:xfrm>
            <a:off x="4856321" y="3114080"/>
            <a:ext cx="3501509" cy="1451610"/>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Identify critical pricing patterns, model popularity trends, and key factors influencing resale value in the luxury car market.</a:t>
            </a:r>
            <a:endParaRPr lang="en-US" sz="1750" dirty="0"/>
          </a:p>
        </p:txBody>
      </p:sp>
      <p:sp>
        <p:nvSpPr>
          <p:cNvPr id="10" name="Text 7"/>
          <p:cNvSpPr/>
          <p:nvPr/>
        </p:nvSpPr>
        <p:spPr>
          <a:xfrm>
            <a:off x="4856321" y="4769763"/>
            <a:ext cx="3501509" cy="1451610"/>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Extract actionable insights for pricing strategy, inventory optimization, and market positioning.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2314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Data Preprocessing</a:t>
            </a:r>
            <a:endParaRPr lang="en-US" sz="4450" dirty="0"/>
          </a:p>
        </p:txBody>
      </p:sp>
      <p:sp>
        <p:nvSpPr>
          <p:cNvPr id="3" name="Text 1"/>
          <p:cNvSpPr/>
          <p:nvPr/>
        </p:nvSpPr>
        <p:spPr>
          <a:xfrm>
            <a:off x="793790" y="2485549"/>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BFBFBF"/>
                </a:solidFill>
                <a:latin typeface="Instrument Sans Light" pitchFamily="34" charset="0"/>
                <a:ea typeface="Instrument Sans Light" pitchFamily="34" charset="-122"/>
                <a:cs typeface="Instrument Sans Light" pitchFamily="34" charset="-120"/>
              </a:rPr>
              <a:t>01</a:t>
            </a:r>
            <a:endParaRPr lang="en-US" sz="1750" dirty="0"/>
          </a:p>
        </p:txBody>
      </p:sp>
      <p:sp>
        <p:nvSpPr>
          <p:cNvPr id="4" name="Shape 2"/>
          <p:cNvSpPr/>
          <p:nvPr/>
        </p:nvSpPr>
        <p:spPr>
          <a:xfrm>
            <a:off x="793790" y="2840593"/>
            <a:ext cx="6407944" cy="30480"/>
          </a:xfrm>
          <a:prstGeom prst="rect">
            <a:avLst/>
          </a:prstGeom>
          <a:solidFill>
            <a:srgbClr val="F5F547"/>
          </a:solidFill>
          <a:ln/>
        </p:spPr>
      </p:sp>
      <p:sp>
        <p:nvSpPr>
          <p:cNvPr id="5" name="Text 3"/>
          <p:cNvSpPr/>
          <p:nvPr/>
        </p:nvSpPr>
        <p:spPr>
          <a:xfrm>
            <a:off x="793790" y="3014901"/>
            <a:ext cx="3312319"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Data Quality Assessment</a:t>
            </a:r>
            <a:endParaRPr lang="en-US" sz="2200" dirty="0"/>
          </a:p>
        </p:txBody>
      </p:sp>
      <p:sp>
        <p:nvSpPr>
          <p:cNvPr id="6" name="Text 4"/>
          <p:cNvSpPr/>
          <p:nvPr/>
        </p:nvSpPr>
        <p:spPr>
          <a:xfrm>
            <a:off x="793790" y="3505319"/>
            <a:ext cx="6407944" cy="1088708"/>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Identified and handled missing values using statistical imputation methods. Ensured data completeness across all critical fields.</a:t>
            </a:r>
            <a:endParaRPr lang="en-US" sz="1750" dirty="0"/>
          </a:p>
        </p:txBody>
      </p:sp>
      <p:sp>
        <p:nvSpPr>
          <p:cNvPr id="7" name="Text 5"/>
          <p:cNvSpPr/>
          <p:nvPr/>
        </p:nvSpPr>
        <p:spPr>
          <a:xfrm>
            <a:off x="7428548" y="2485549"/>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BFBFBF"/>
                </a:solidFill>
                <a:latin typeface="Instrument Sans Light" pitchFamily="34" charset="0"/>
                <a:ea typeface="Instrument Sans Light" pitchFamily="34" charset="-122"/>
                <a:cs typeface="Instrument Sans Light" pitchFamily="34" charset="-120"/>
              </a:rPr>
              <a:t>02</a:t>
            </a:r>
            <a:endParaRPr lang="en-US" sz="1750" dirty="0"/>
          </a:p>
        </p:txBody>
      </p:sp>
      <p:sp>
        <p:nvSpPr>
          <p:cNvPr id="8" name="Shape 6"/>
          <p:cNvSpPr/>
          <p:nvPr/>
        </p:nvSpPr>
        <p:spPr>
          <a:xfrm>
            <a:off x="7428548" y="2840593"/>
            <a:ext cx="6408063" cy="30480"/>
          </a:xfrm>
          <a:prstGeom prst="rect">
            <a:avLst/>
          </a:prstGeom>
          <a:solidFill>
            <a:srgbClr val="F5F547"/>
          </a:solidFill>
          <a:ln/>
        </p:spPr>
      </p:sp>
      <p:sp>
        <p:nvSpPr>
          <p:cNvPr id="9" name="Text 7"/>
          <p:cNvSpPr/>
          <p:nvPr/>
        </p:nvSpPr>
        <p:spPr>
          <a:xfrm>
            <a:off x="7428548" y="301490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Duplicate Removal</a:t>
            </a:r>
            <a:endParaRPr lang="en-US" sz="2200" dirty="0"/>
          </a:p>
        </p:txBody>
      </p:sp>
      <p:sp>
        <p:nvSpPr>
          <p:cNvPr id="10" name="Text 8"/>
          <p:cNvSpPr/>
          <p:nvPr/>
        </p:nvSpPr>
        <p:spPr>
          <a:xfrm>
            <a:off x="7428548" y="3505319"/>
            <a:ext cx="6408063" cy="725805"/>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Detected and eliminated duplicate records to ensure accuracy. Validated unique transaction identifiers.</a:t>
            </a:r>
            <a:endParaRPr lang="en-US" sz="1750" dirty="0"/>
          </a:p>
        </p:txBody>
      </p:sp>
      <p:sp>
        <p:nvSpPr>
          <p:cNvPr id="11" name="Text 9"/>
          <p:cNvSpPr/>
          <p:nvPr/>
        </p:nvSpPr>
        <p:spPr>
          <a:xfrm>
            <a:off x="793790" y="499086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BFBFBF"/>
                </a:solidFill>
                <a:latin typeface="Instrument Sans Light" pitchFamily="34" charset="0"/>
                <a:ea typeface="Instrument Sans Light" pitchFamily="34" charset="-122"/>
                <a:cs typeface="Instrument Sans Light" pitchFamily="34" charset="-120"/>
              </a:rPr>
              <a:t>03</a:t>
            </a:r>
            <a:endParaRPr lang="en-US" sz="1750" dirty="0"/>
          </a:p>
        </p:txBody>
      </p:sp>
      <p:sp>
        <p:nvSpPr>
          <p:cNvPr id="12" name="Shape 10"/>
          <p:cNvSpPr/>
          <p:nvPr/>
        </p:nvSpPr>
        <p:spPr>
          <a:xfrm>
            <a:off x="793790" y="5345906"/>
            <a:ext cx="6407944" cy="30480"/>
          </a:xfrm>
          <a:prstGeom prst="rect">
            <a:avLst/>
          </a:prstGeom>
          <a:solidFill>
            <a:srgbClr val="F5F547"/>
          </a:solidFill>
          <a:ln/>
        </p:spPr>
      </p:sp>
      <p:sp>
        <p:nvSpPr>
          <p:cNvPr id="13" name="Text 11"/>
          <p:cNvSpPr/>
          <p:nvPr/>
        </p:nvSpPr>
        <p:spPr>
          <a:xfrm>
            <a:off x="793790" y="5520214"/>
            <a:ext cx="3109198"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Format Standardization</a:t>
            </a:r>
            <a:endParaRPr lang="en-US" sz="2200" dirty="0"/>
          </a:p>
        </p:txBody>
      </p:sp>
      <p:sp>
        <p:nvSpPr>
          <p:cNvPr id="14" name="Text 12"/>
          <p:cNvSpPr/>
          <p:nvPr/>
        </p:nvSpPr>
        <p:spPr>
          <a:xfrm>
            <a:off x="793790" y="6010632"/>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Normalized data formats for mileage, year, and pricing fields. Converted units to consistent standards for analysis.</a:t>
            </a:r>
            <a:endParaRPr lang="en-US" sz="1750" dirty="0"/>
          </a:p>
        </p:txBody>
      </p:sp>
      <p:sp>
        <p:nvSpPr>
          <p:cNvPr id="15" name="Text 13"/>
          <p:cNvSpPr/>
          <p:nvPr/>
        </p:nvSpPr>
        <p:spPr>
          <a:xfrm>
            <a:off x="7428548" y="499086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BFBFBF"/>
                </a:solidFill>
                <a:latin typeface="Instrument Sans Light" pitchFamily="34" charset="0"/>
                <a:ea typeface="Instrument Sans Light" pitchFamily="34" charset="-122"/>
                <a:cs typeface="Instrument Sans Light" pitchFamily="34" charset="-120"/>
              </a:rPr>
              <a:t>04</a:t>
            </a:r>
            <a:endParaRPr lang="en-US" sz="1750" dirty="0"/>
          </a:p>
        </p:txBody>
      </p:sp>
      <p:sp>
        <p:nvSpPr>
          <p:cNvPr id="16" name="Shape 14"/>
          <p:cNvSpPr/>
          <p:nvPr/>
        </p:nvSpPr>
        <p:spPr>
          <a:xfrm>
            <a:off x="7428548" y="5345906"/>
            <a:ext cx="6408063" cy="30480"/>
          </a:xfrm>
          <a:prstGeom prst="rect">
            <a:avLst/>
          </a:prstGeom>
          <a:solidFill>
            <a:srgbClr val="F5F547"/>
          </a:solidFill>
          <a:ln/>
        </p:spPr>
      </p:sp>
      <p:sp>
        <p:nvSpPr>
          <p:cNvPr id="17" name="Text 15"/>
          <p:cNvSpPr/>
          <p:nvPr/>
        </p:nvSpPr>
        <p:spPr>
          <a:xfrm>
            <a:off x="7428548" y="552021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Feature Engineering</a:t>
            </a:r>
            <a:endParaRPr lang="en-US" sz="2200" dirty="0"/>
          </a:p>
        </p:txBody>
      </p:sp>
      <p:sp>
        <p:nvSpPr>
          <p:cNvPr id="18" name="Text 16"/>
          <p:cNvSpPr/>
          <p:nvPr/>
        </p:nvSpPr>
        <p:spPr>
          <a:xfrm>
            <a:off x="7428548" y="6010632"/>
            <a:ext cx="6408063" cy="725805"/>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Created derived variables including vehicle age, price per mile, and depreciation rates to enhance analytical depth.</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47130"/>
            <a:ext cx="6396395" cy="673418"/>
          </a:xfrm>
          <a:prstGeom prst="rect">
            <a:avLst/>
          </a:prstGeom>
          <a:noFill/>
          <a:ln/>
        </p:spPr>
        <p:txBody>
          <a:bodyPr wrap="none" lIns="0" tIns="0" rIns="0" bIns="0" rtlCol="0" anchor="t"/>
          <a:lstStyle/>
          <a:p>
            <a:pPr marL="0" indent="0" algn="l">
              <a:lnSpc>
                <a:spcPts val="5300"/>
              </a:lnSpc>
              <a:buNone/>
            </a:pPr>
            <a:r>
              <a:rPr lang="en-US" sz="4200" dirty="0">
                <a:solidFill>
                  <a:srgbClr val="FEFEFE"/>
                </a:solidFill>
                <a:latin typeface="Instrument Sans Medium" pitchFamily="34" charset="0"/>
                <a:ea typeface="Instrument Sans Medium" pitchFamily="34" charset="-122"/>
                <a:cs typeface="Instrument Sans Medium" pitchFamily="34" charset="-120"/>
              </a:rPr>
              <a:t>Exploratory Data Analysis</a:t>
            </a:r>
            <a:endParaRPr lang="en-US" sz="4200" dirty="0"/>
          </a:p>
        </p:txBody>
      </p:sp>
      <p:sp>
        <p:nvSpPr>
          <p:cNvPr id="3" name="Shape 1"/>
          <p:cNvSpPr/>
          <p:nvPr/>
        </p:nvSpPr>
        <p:spPr>
          <a:xfrm>
            <a:off x="793790" y="2274570"/>
            <a:ext cx="4203978" cy="2629495"/>
          </a:xfrm>
          <a:prstGeom prst="roundRect">
            <a:avLst>
              <a:gd name="adj" fmla="val 5564"/>
            </a:avLst>
          </a:prstGeom>
          <a:solidFill>
            <a:srgbClr val="1F1F1F"/>
          </a:solidFill>
          <a:ln/>
        </p:spPr>
      </p:sp>
      <p:sp>
        <p:nvSpPr>
          <p:cNvPr id="4" name="Shape 2"/>
          <p:cNvSpPr/>
          <p:nvPr/>
        </p:nvSpPr>
        <p:spPr>
          <a:xfrm>
            <a:off x="793790" y="2244090"/>
            <a:ext cx="4203978" cy="121920"/>
          </a:xfrm>
          <a:prstGeom prst="roundRect">
            <a:avLst>
              <a:gd name="adj" fmla="val 26512"/>
            </a:avLst>
          </a:prstGeom>
          <a:solidFill>
            <a:srgbClr val="F5F547"/>
          </a:solidFill>
          <a:ln/>
        </p:spPr>
      </p:sp>
      <p:sp>
        <p:nvSpPr>
          <p:cNvPr id="5" name="Shape 3"/>
          <p:cNvSpPr/>
          <p:nvPr/>
        </p:nvSpPr>
        <p:spPr>
          <a:xfrm>
            <a:off x="2572524" y="1951434"/>
            <a:ext cx="646390" cy="646390"/>
          </a:xfrm>
          <a:prstGeom prst="roundRect">
            <a:avLst>
              <a:gd name="adj" fmla="val 141463"/>
            </a:avLst>
          </a:prstGeom>
          <a:solidFill>
            <a:srgbClr val="F5F547"/>
          </a:solidFill>
          <a:ln/>
        </p:spPr>
      </p:sp>
      <p:sp>
        <p:nvSpPr>
          <p:cNvPr id="6" name="Text 4"/>
          <p:cNvSpPr/>
          <p:nvPr/>
        </p:nvSpPr>
        <p:spPr>
          <a:xfrm>
            <a:off x="2766477" y="2113002"/>
            <a:ext cx="258485" cy="323136"/>
          </a:xfrm>
          <a:prstGeom prst="rect">
            <a:avLst/>
          </a:prstGeom>
          <a:noFill/>
          <a:ln/>
        </p:spPr>
        <p:txBody>
          <a:bodyPr wrap="none" lIns="0" tIns="0" rIns="0" bIns="0" rtlCol="0" anchor="t"/>
          <a:lstStyle/>
          <a:p>
            <a:pPr marL="0" indent="0" algn="l">
              <a:lnSpc>
                <a:spcPts val="3250"/>
              </a:lnSpc>
              <a:buNone/>
            </a:pPr>
            <a:r>
              <a:rPr lang="en-US" sz="2000" dirty="0">
                <a:solidFill>
                  <a:srgbClr val="000000"/>
                </a:solidFill>
                <a:latin typeface="Instrument Sans Medium" pitchFamily="34" charset="0"/>
                <a:ea typeface="Instrument Sans Medium" pitchFamily="34" charset="-122"/>
                <a:cs typeface="Instrument Sans Medium" pitchFamily="34" charset="-120"/>
              </a:rPr>
              <a:t>1</a:t>
            </a:r>
            <a:endParaRPr lang="en-US" sz="2000" dirty="0"/>
          </a:p>
        </p:txBody>
      </p:sp>
      <p:sp>
        <p:nvSpPr>
          <p:cNvPr id="7" name="Text 5"/>
          <p:cNvSpPr/>
          <p:nvPr/>
        </p:nvSpPr>
        <p:spPr>
          <a:xfrm>
            <a:off x="1039654" y="2813209"/>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BFBFBF"/>
                </a:solidFill>
                <a:latin typeface="Instrument Sans Medium" pitchFamily="34" charset="0"/>
                <a:ea typeface="Instrument Sans Medium" pitchFamily="34" charset="-122"/>
                <a:cs typeface="Instrument Sans Medium" pitchFamily="34" charset="-120"/>
              </a:rPr>
              <a:t>Price Distribution</a:t>
            </a:r>
            <a:endParaRPr lang="en-US" sz="2100" dirty="0"/>
          </a:p>
        </p:txBody>
      </p:sp>
      <p:sp>
        <p:nvSpPr>
          <p:cNvPr id="8" name="Text 6"/>
          <p:cNvSpPr/>
          <p:nvPr/>
        </p:nvSpPr>
        <p:spPr>
          <a:xfrm>
            <a:off x="1039654" y="3278981"/>
            <a:ext cx="3712250" cy="1379220"/>
          </a:xfrm>
          <a:prstGeom prst="rect">
            <a:avLst/>
          </a:prstGeom>
          <a:noFill/>
          <a:ln/>
        </p:spPr>
        <p:txBody>
          <a:bodyPr wrap="square" lIns="0" tIns="0" rIns="0" bIns="0" rtlCol="0" anchor="t"/>
          <a:lstStyle/>
          <a:p>
            <a:pPr marL="0" indent="0" algn="l">
              <a:lnSpc>
                <a:spcPts val="2700"/>
              </a:lnSpc>
              <a:buNone/>
            </a:pPr>
            <a:r>
              <a:rPr lang="en-US" sz="1650" dirty="0">
                <a:solidFill>
                  <a:srgbClr val="BFBFBF"/>
                </a:solidFill>
                <a:latin typeface="Open Sans" pitchFamily="34" charset="0"/>
                <a:ea typeface="Open Sans" pitchFamily="34" charset="-122"/>
                <a:cs typeface="Open Sans" pitchFamily="34" charset="-120"/>
              </a:rPr>
              <a:t>Analyzed pricing patterns across the entire dataset, identifying median, quartiles, and outliers in the BMW market.</a:t>
            </a:r>
            <a:endParaRPr lang="en-US" sz="1650" dirty="0"/>
          </a:p>
        </p:txBody>
      </p:sp>
      <p:sp>
        <p:nvSpPr>
          <p:cNvPr id="9" name="Shape 7"/>
          <p:cNvSpPr/>
          <p:nvPr/>
        </p:nvSpPr>
        <p:spPr>
          <a:xfrm>
            <a:off x="5213152" y="2274570"/>
            <a:ext cx="4203978" cy="2629495"/>
          </a:xfrm>
          <a:prstGeom prst="roundRect">
            <a:avLst>
              <a:gd name="adj" fmla="val 5564"/>
            </a:avLst>
          </a:prstGeom>
          <a:solidFill>
            <a:srgbClr val="1F1F1F"/>
          </a:solidFill>
          <a:ln/>
        </p:spPr>
      </p:sp>
      <p:sp>
        <p:nvSpPr>
          <p:cNvPr id="10" name="Shape 8"/>
          <p:cNvSpPr/>
          <p:nvPr/>
        </p:nvSpPr>
        <p:spPr>
          <a:xfrm>
            <a:off x="5213152" y="2244090"/>
            <a:ext cx="4203978" cy="121920"/>
          </a:xfrm>
          <a:prstGeom prst="roundRect">
            <a:avLst>
              <a:gd name="adj" fmla="val 26512"/>
            </a:avLst>
          </a:prstGeom>
          <a:solidFill>
            <a:srgbClr val="F5F547"/>
          </a:solidFill>
          <a:ln/>
        </p:spPr>
      </p:sp>
      <p:sp>
        <p:nvSpPr>
          <p:cNvPr id="11" name="Shape 9"/>
          <p:cNvSpPr/>
          <p:nvPr/>
        </p:nvSpPr>
        <p:spPr>
          <a:xfrm>
            <a:off x="6991886" y="1951434"/>
            <a:ext cx="646390" cy="646390"/>
          </a:xfrm>
          <a:prstGeom prst="roundRect">
            <a:avLst>
              <a:gd name="adj" fmla="val 141463"/>
            </a:avLst>
          </a:prstGeom>
          <a:solidFill>
            <a:srgbClr val="F5F547"/>
          </a:solidFill>
          <a:ln/>
        </p:spPr>
      </p:sp>
      <p:sp>
        <p:nvSpPr>
          <p:cNvPr id="12" name="Text 10"/>
          <p:cNvSpPr/>
          <p:nvPr/>
        </p:nvSpPr>
        <p:spPr>
          <a:xfrm>
            <a:off x="7185839" y="2113002"/>
            <a:ext cx="258485" cy="323136"/>
          </a:xfrm>
          <a:prstGeom prst="rect">
            <a:avLst/>
          </a:prstGeom>
          <a:noFill/>
          <a:ln/>
        </p:spPr>
        <p:txBody>
          <a:bodyPr wrap="none" lIns="0" tIns="0" rIns="0" bIns="0" rtlCol="0" anchor="t"/>
          <a:lstStyle/>
          <a:p>
            <a:pPr marL="0" indent="0" algn="l">
              <a:lnSpc>
                <a:spcPts val="3250"/>
              </a:lnSpc>
              <a:buNone/>
            </a:pPr>
            <a:r>
              <a:rPr lang="en-US" sz="2000" dirty="0">
                <a:solidFill>
                  <a:srgbClr val="000000"/>
                </a:solidFill>
                <a:latin typeface="Instrument Sans Medium" pitchFamily="34" charset="0"/>
                <a:ea typeface="Instrument Sans Medium" pitchFamily="34" charset="-122"/>
                <a:cs typeface="Instrument Sans Medium" pitchFamily="34" charset="-120"/>
              </a:rPr>
              <a:t>2</a:t>
            </a:r>
            <a:endParaRPr lang="en-US" sz="2000" dirty="0"/>
          </a:p>
        </p:txBody>
      </p:sp>
      <p:sp>
        <p:nvSpPr>
          <p:cNvPr id="13" name="Text 11"/>
          <p:cNvSpPr/>
          <p:nvPr/>
        </p:nvSpPr>
        <p:spPr>
          <a:xfrm>
            <a:off x="5459016" y="2813209"/>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BFBFBF"/>
                </a:solidFill>
                <a:latin typeface="Instrument Sans Medium" pitchFamily="34" charset="0"/>
                <a:ea typeface="Instrument Sans Medium" pitchFamily="34" charset="-122"/>
                <a:cs typeface="Instrument Sans Medium" pitchFamily="34" charset="-120"/>
              </a:rPr>
              <a:t>Model Comparison</a:t>
            </a:r>
            <a:endParaRPr lang="en-US" sz="2100" dirty="0"/>
          </a:p>
        </p:txBody>
      </p:sp>
      <p:sp>
        <p:nvSpPr>
          <p:cNvPr id="14" name="Text 12"/>
          <p:cNvSpPr/>
          <p:nvPr/>
        </p:nvSpPr>
        <p:spPr>
          <a:xfrm>
            <a:off x="5459016" y="3278981"/>
            <a:ext cx="3712250" cy="1034415"/>
          </a:xfrm>
          <a:prstGeom prst="rect">
            <a:avLst/>
          </a:prstGeom>
          <a:noFill/>
          <a:ln/>
        </p:spPr>
        <p:txBody>
          <a:bodyPr wrap="square" lIns="0" tIns="0" rIns="0" bIns="0" rtlCol="0" anchor="t"/>
          <a:lstStyle/>
          <a:p>
            <a:pPr marL="0" indent="0" algn="l">
              <a:lnSpc>
                <a:spcPts val="2700"/>
              </a:lnSpc>
              <a:buNone/>
            </a:pPr>
            <a:r>
              <a:rPr lang="en-US" sz="1650" dirty="0">
                <a:solidFill>
                  <a:srgbClr val="BFBFBF"/>
                </a:solidFill>
                <a:latin typeface="Open Sans" pitchFamily="34" charset="0"/>
                <a:ea typeface="Open Sans" pitchFamily="34" charset="-122"/>
                <a:cs typeface="Open Sans" pitchFamily="34" charset="-120"/>
              </a:rPr>
              <a:t>Calculated average prices by model series (3-Series, 5-Series, X-Series) to understand segment positioning.</a:t>
            </a:r>
            <a:endParaRPr lang="en-US" sz="1650" dirty="0"/>
          </a:p>
        </p:txBody>
      </p:sp>
      <p:sp>
        <p:nvSpPr>
          <p:cNvPr id="15" name="Shape 13"/>
          <p:cNvSpPr/>
          <p:nvPr/>
        </p:nvSpPr>
        <p:spPr>
          <a:xfrm>
            <a:off x="9632513" y="2274570"/>
            <a:ext cx="4203978" cy="2629495"/>
          </a:xfrm>
          <a:prstGeom prst="roundRect">
            <a:avLst>
              <a:gd name="adj" fmla="val 5564"/>
            </a:avLst>
          </a:prstGeom>
          <a:solidFill>
            <a:srgbClr val="1F1F1F"/>
          </a:solidFill>
          <a:ln/>
        </p:spPr>
      </p:sp>
      <p:sp>
        <p:nvSpPr>
          <p:cNvPr id="16" name="Shape 14"/>
          <p:cNvSpPr/>
          <p:nvPr/>
        </p:nvSpPr>
        <p:spPr>
          <a:xfrm>
            <a:off x="9632513" y="2244090"/>
            <a:ext cx="4203978" cy="121920"/>
          </a:xfrm>
          <a:prstGeom prst="roundRect">
            <a:avLst>
              <a:gd name="adj" fmla="val 26512"/>
            </a:avLst>
          </a:prstGeom>
          <a:solidFill>
            <a:srgbClr val="F5F547"/>
          </a:solidFill>
          <a:ln/>
        </p:spPr>
      </p:sp>
      <p:sp>
        <p:nvSpPr>
          <p:cNvPr id="17" name="Shape 15"/>
          <p:cNvSpPr/>
          <p:nvPr/>
        </p:nvSpPr>
        <p:spPr>
          <a:xfrm>
            <a:off x="11411248" y="1951434"/>
            <a:ext cx="646390" cy="646390"/>
          </a:xfrm>
          <a:prstGeom prst="roundRect">
            <a:avLst>
              <a:gd name="adj" fmla="val 141463"/>
            </a:avLst>
          </a:prstGeom>
          <a:solidFill>
            <a:srgbClr val="F5F547"/>
          </a:solidFill>
          <a:ln/>
        </p:spPr>
      </p:sp>
      <p:sp>
        <p:nvSpPr>
          <p:cNvPr id="18" name="Text 16"/>
          <p:cNvSpPr/>
          <p:nvPr/>
        </p:nvSpPr>
        <p:spPr>
          <a:xfrm>
            <a:off x="11605200" y="2113002"/>
            <a:ext cx="258485" cy="323136"/>
          </a:xfrm>
          <a:prstGeom prst="rect">
            <a:avLst/>
          </a:prstGeom>
          <a:noFill/>
          <a:ln/>
        </p:spPr>
        <p:txBody>
          <a:bodyPr wrap="none" lIns="0" tIns="0" rIns="0" bIns="0" rtlCol="0" anchor="t"/>
          <a:lstStyle/>
          <a:p>
            <a:pPr marL="0" indent="0" algn="l">
              <a:lnSpc>
                <a:spcPts val="3250"/>
              </a:lnSpc>
              <a:buNone/>
            </a:pPr>
            <a:r>
              <a:rPr lang="en-US" sz="2000" dirty="0">
                <a:solidFill>
                  <a:srgbClr val="000000"/>
                </a:solidFill>
                <a:latin typeface="Instrument Sans Medium" pitchFamily="34" charset="0"/>
                <a:ea typeface="Instrument Sans Medium" pitchFamily="34" charset="-122"/>
                <a:cs typeface="Instrument Sans Medium" pitchFamily="34" charset="-120"/>
              </a:rPr>
              <a:t>3</a:t>
            </a:r>
            <a:endParaRPr lang="en-US" sz="2000" dirty="0"/>
          </a:p>
        </p:txBody>
      </p:sp>
      <p:sp>
        <p:nvSpPr>
          <p:cNvPr id="19" name="Text 17"/>
          <p:cNvSpPr/>
          <p:nvPr/>
        </p:nvSpPr>
        <p:spPr>
          <a:xfrm>
            <a:off x="9878378" y="2813209"/>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BFBFBF"/>
                </a:solidFill>
                <a:latin typeface="Instrument Sans Medium" pitchFamily="34" charset="0"/>
                <a:ea typeface="Instrument Sans Medium" pitchFamily="34" charset="-122"/>
                <a:cs typeface="Instrument Sans Medium" pitchFamily="34" charset="-120"/>
              </a:rPr>
              <a:t>Mileage Impact</a:t>
            </a:r>
            <a:endParaRPr lang="en-US" sz="2100" dirty="0"/>
          </a:p>
        </p:txBody>
      </p:sp>
      <p:sp>
        <p:nvSpPr>
          <p:cNvPr id="20" name="Text 18"/>
          <p:cNvSpPr/>
          <p:nvPr/>
        </p:nvSpPr>
        <p:spPr>
          <a:xfrm>
            <a:off x="9878378" y="3278981"/>
            <a:ext cx="3712250" cy="1034415"/>
          </a:xfrm>
          <a:prstGeom prst="rect">
            <a:avLst/>
          </a:prstGeom>
          <a:noFill/>
          <a:ln/>
        </p:spPr>
        <p:txBody>
          <a:bodyPr wrap="square" lIns="0" tIns="0" rIns="0" bIns="0" rtlCol="0" anchor="t"/>
          <a:lstStyle/>
          <a:p>
            <a:pPr marL="0" indent="0" algn="l">
              <a:lnSpc>
                <a:spcPts val="2700"/>
              </a:lnSpc>
              <a:buNone/>
            </a:pPr>
            <a:r>
              <a:rPr lang="en-US" sz="1650" dirty="0">
                <a:solidFill>
                  <a:srgbClr val="BFBFBF"/>
                </a:solidFill>
                <a:latin typeface="Open Sans" pitchFamily="34" charset="0"/>
                <a:ea typeface="Open Sans" pitchFamily="34" charset="-122"/>
                <a:cs typeface="Open Sans" pitchFamily="34" charset="-120"/>
              </a:rPr>
              <a:t>Examined the relationship between odometer readings and resale value using correlation analysis.</a:t>
            </a:r>
            <a:endParaRPr lang="en-US" sz="1650" dirty="0"/>
          </a:p>
        </p:txBody>
      </p:sp>
      <p:sp>
        <p:nvSpPr>
          <p:cNvPr id="21" name="Shape 19"/>
          <p:cNvSpPr/>
          <p:nvPr/>
        </p:nvSpPr>
        <p:spPr>
          <a:xfrm>
            <a:off x="793790" y="5442585"/>
            <a:ext cx="6413659" cy="1939885"/>
          </a:xfrm>
          <a:prstGeom prst="roundRect">
            <a:avLst>
              <a:gd name="adj" fmla="val 7542"/>
            </a:avLst>
          </a:prstGeom>
          <a:solidFill>
            <a:srgbClr val="1F1F1F"/>
          </a:solidFill>
          <a:ln/>
        </p:spPr>
      </p:sp>
      <p:sp>
        <p:nvSpPr>
          <p:cNvPr id="22" name="Shape 20"/>
          <p:cNvSpPr/>
          <p:nvPr/>
        </p:nvSpPr>
        <p:spPr>
          <a:xfrm>
            <a:off x="793790" y="5412105"/>
            <a:ext cx="6413659" cy="121920"/>
          </a:xfrm>
          <a:prstGeom prst="roundRect">
            <a:avLst>
              <a:gd name="adj" fmla="val 26512"/>
            </a:avLst>
          </a:prstGeom>
          <a:solidFill>
            <a:srgbClr val="F5F547"/>
          </a:solidFill>
          <a:ln/>
        </p:spPr>
      </p:sp>
      <p:sp>
        <p:nvSpPr>
          <p:cNvPr id="23" name="Shape 21"/>
          <p:cNvSpPr/>
          <p:nvPr/>
        </p:nvSpPr>
        <p:spPr>
          <a:xfrm>
            <a:off x="3677424" y="5119449"/>
            <a:ext cx="646390" cy="646390"/>
          </a:xfrm>
          <a:prstGeom prst="roundRect">
            <a:avLst>
              <a:gd name="adj" fmla="val 141463"/>
            </a:avLst>
          </a:prstGeom>
          <a:solidFill>
            <a:srgbClr val="F5F547"/>
          </a:solidFill>
          <a:ln/>
        </p:spPr>
      </p:sp>
      <p:sp>
        <p:nvSpPr>
          <p:cNvPr id="24" name="Text 22"/>
          <p:cNvSpPr/>
          <p:nvPr/>
        </p:nvSpPr>
        <p:spPr>
          <a:xfrm>
            <a:off x="3871377" y="5281017"/>
            <a:ext cx="258485" cy="323136"/>
          </a:xfrm>
          <a:prstGeom prst="rect">
            <a:avLst/>
          </a:prstGeom>
          <a:noFill/>
          <a:ln/>
        </p:spPr>
        <p:txBody>
          <a:bodyPr wrap="none" lIns="0" tIns="0" rIns="0" bIns="0" rtlCol="0" anchor="t"/>
          <a:lstStyle/>
          <a:p>
            <a:pPr marL="0" indent="0" algn="l">
              <a:lnSpc>
                <a:spcPts val="3250"/>
              </a:lnSpc>
              <a:buNone/>
            </a:pPr>
            <a:r>
              <a:rPr lang="en-US" sz="2000" dirty="0">
                <a:solidFill>
                  <a:srgbClr val="000000"/>
                </a:solidFill>
                <a:latin typeface="Instrument Sans Medium" pitchFamily="34" charset="0"/>
                <a:ea typeface="Instrument Sans Medium" pitchFamily="34" charset="-122"/>
                <a:cs typeface="Instrument Sans Medium" pitchFamily="34" charset="-120"/>
              </a:rPr>
              <a:t>4</a:t>
            </a:r>
            <a:endParaRPr lang="en-US" sz="2000" dirty="0"/>
          </a:p>
        </p:txBody>
      </p:sp>
      <p:sp>
        <p:nvSpPr>
          <p:cNvPr id="25" name="Text 23"/>
          <p:cNvSpPr/>
          <p:nvPr/>
        </p:nvSpPr>
        <p:spPr>
          <a:xfrm>
            <a:off x="1039654" y="5981224"/>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BFBFBF"/>
                </a:solidFill>
                <a:latin typeface="Instrument Sans Medium" pitchFamily="34" charset="0"/>
                <a:ea typeface="Instrument Sans Medium" pitchFamily="34" charset="-122"/>
                <a:cs typeface="Instrument Sans Medium" pitchFamily="34" charset="-120"/>
              </a:rPr>
              <a:t>Depreciation Trends</a:t>
            </a:r>
            <a:endParaRPr lang="en-US" sz="2100" dirty="0"/>
          </a:p>
        </p:txBody>
      </p:sp>
      <p:sp>
        <p:nvSpPr>
          <p:cNvPr id="26" name="Text 24"/>
          <p:cNvSpPr/>
          <p:nvPr/>
        </p:nvSpPr>
        <p:spPr>
          <a:xfrm>
            <a:off x="1039654" y="6446996"/>
            <a:ext cx="5921931" cy="689610"/>
          </a:xfrm>
          <a:prstGeom prst="rect">
            <a:avLst/>
          </a:prstGeom>
          <a:noFill/>
          <a:ln/>
        </p:spPr>
        <p:txBody>
          <a:bodyPr wrap="square" lIns="0" tIns="0" rIns="0" bIns="0" rtlCol="0" anchor="t"/>
          <a:lstStyle/>
          <a:p>
            <a:pPr marL="0" indent="0" algn="l">
              <a:lnSpc>
                <a:spcPts val="2700"/>
              </a:lnSpc>
              <a:buNone/>
            </a:pPr>
            <a:r>
              <a:rPr lang="en-US" sz="1650" dirty="0">
                <a:solidFill>
                  <a:srgbClr val="BFBFBF"/>
                </a:solidFill>
                <a:latin typeface="Open Sans" pitchFamily="34" charset="0"/>
                <a:ea typeface="Open Sans" pitchFamily="34" charset="-122"/>
                <a:cs typeface="Open Sans" pitchFamily="34" charset="-120"/>
              </a:rPr>
              <a:t>Tracked year-over-year price depreciation to quantify value retention across model years.</a:t>
            </a:r>
            <a:endParaRPr lang="en-US" sz="1650" dirty="0"/>
          </a:p>
        </p:txBody>
      </p:sp>
      <p:sp>
        <p:nvSpPr>
          <p:cNvPr id="27" name="Shape 25"/>
          <p:cNvSpPr/>
          <p:nvPr/>
        </p:nvSpPr>
        <p:spPr>
          <a:xfrm>
            <a:off x="7422833" y="5442585"/>
            <a:ext cx="6413659" cy="1939885"/>
          </a:xfrm>
          <a:prstGeom prst="roundRect">
            <a:avLst>
              <a:gd name="adj" fmla="val 7542"/>
            </a:avLst>
          </a:prstGeom>
          <a:solidFill>
            <a:srgbClr val="1F1F1F"/>
          </a:solidFill>
          <a:ln/>
        </p:spPr>
      </p:sp>
      <p:sp>
        <p:nvSpPr>
          <p:cNvPr id="28" name="Shape 26"/>
          <p:cNvSpPr/>
          <p:nvPr/>
        </p:nvSpPr>
        <p:spPr>
          <a:xfrm>
            <a:off x="7422833" y="5412105"/>
            <a:ext cx="6413659" cy="121920"/>
          </a:xfrm>
          <a:prstGeom prst="roundRect">
            <a:avLst>
              <a:gd name="adj" fmla="val 26512"/>
            </a:avLst>
          </a:prstGeom>
          <a:solidFill>
            <a:srgbClr val="F5F547"/>
          </a:solidFill>
          <a:ln/>
        </p:spPr>
      </p:sp>
      <p:sp>
        <p:nvSpPr>
          <p:cNvPr id="29" name="Shape 27"/>
          <p:cNvSpPr/>
          <p:nvPr/>
        </p:nvSpPr>
        <p:spPr>
          <a:xfrm>
            <a:off x="10306467" y="5119449"/>
            <a:ext cx="646390" cy="646390"/>
          </a:xfrm>
          <a:prstGeom prst="roundRect">
            <a:avLst>
              <a:gd name="adj" fmla="val 141463"/>
            </a:avLst>
          </a:prstGeom>
          <a:solidFill>
            <a:srgbClr val="F5F547"/>
          </a:solidFill>
          <a:ln/>
        </p:spPr>
      </p:sp>
      <p:sp>
        <p:nvSpPr>
          <p:cNvPr id="30" name="Text 28"/>
          <p:cNvSpPr/>
          <p:nvPr/>
        </p:nvSpPr>
        <p:spPr>
          <a:xfrm>
            <a:off x="10500420" y="5281017"/>
            <a:ext cx="258485" cy="323136"/>
          </a:xfrm>
          <a:prstGeom prst="rect">
            <a:avLst/>
          </a:prstGeom>
          <a:noFill/>
          <a:ln/>
        </p:spPr>
        <p:txBody>
          <a:bodyPr wrap="none" lIns="0" tIns="0" rIns="0" bIns="0" rtlCol="0" anchor="t"/>
          <a:lstStyle/>
          <a:p>
            <a:pPr marL="0" indent="0" algn="l">
              <a:lnSpc>
                <a:spcPts val="3250"/>
              </a:lnSpc>
              <a:buNone/>
            </a:pPr>
            <a:r>
              <a:rPr lang="en-US" sz="2000" dirty="0">
                <a:solidFill>
                  <a:srgbClr val="000000"/>
                </a:solidFill>
                <a:latin typeface="Instrument Sans Medium" pitchFamily="34" charset="0"/>
                <a:ea typeface="Instrument Sans Medium" pitchFamily="34" charset="-122"/>
                <a:cs typeface="Instrument Sans Medium" pitchFamily="34" charset="-120"/>
              </a:rPr>
              <a:t>5</a:t>
            </a:r>
            <a:endParaRPr lang="en-US" sz="2000" dirty="0"/>
          </a:p>
        </p:txBody>
      </p:sp>
      <p:sp>
        <p:nvSpPr>
          <p:cNvPr id="31" name="Text 29"/>
          <p:cNvSpPr/>
          <p:nvPr/>
        </p:nvSpPr>
        <p:spPr>
          <a:xfrm>
            <a:off x="7668697" y="5981224"/>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BFBFBF"/>
                </a:solidFill>
                <a:latin typeface="Instrument Sans Medium" pitchFamily="34" charset="0"/>
                <a:ea typeface="Instrument Sans Medium" pitchFamily="34" charset="-122"/>
                <a:cs typeface="Instrument Sans Medium" pitchFamily="34" charset="-120"/>
              </a:rPr>
              <a:t>Feature Comparisons</a:t>
            </a:r>
            <a:endParaRPr lang="en-US" sz="2100" dirty="0"/>
          </a:p>
        </p:txBody>
      </p:sp>
      <p:sp>
        <p:nvSpPr>
          <p:cNvPr id="32" name="Text 30"/>
          <p:cNvSpPr/>
          <p:nvPr/>
        </p:nvSpPr>
        <p:spPr>
          <a:xfrm>
            <a:off x="7668697" y="6446996"/>
            <a:ext cx="5921931" cy="689610"/>
          </a:xfrm>
          <a:prstGeom prst="rect">
            <a:avLst/>
          </a:prstGeom>
          <a:noFill/>
          <a:ln/>
        </p:spPr>
        <p:txBody>
          <a:bodyPr wrap="square" lIns="0" tIns="0" rIns="0" bIns="0" rtlCol="0" anchor="t"/>
          <a:lstStyle/>
          <a:p>
            <a:pPr marL="0" indent="0" algn="l">
              <a:lnSpc>
                <a:spcPts val="2700"/>
              </a:lnSpc>
              <a:buNone/>
            </a:pPr>
            <a:r>
              <a:rPr lang="en-US" sz="1650" dirty="0">
                <a:solidFill>
                  <a:srgbClr val="BFBFBF"/>
                </a:solidFill>
                <a:latin typeface="Open Sans" pitchFamily="34" charset="0"/>
                <a:ea typeface="Open Sans" pitchFamily="34" charset="-122"/>
                <a:cs typeface="Open Sans" pitchFamily="34" charset="-120"/>
              </a:rPr>
              <a:t>Evaluated pricing differences between transmission types (manual vs automatic) and fuel variants (petrol vs diesel).</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38743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Key Insights</a:t>
            </a:r>
            <a:endParaRPr lang="en-US" sz="4450" dirty="0"/>
          </a:p>
        </p:txBody>
      </p:sp>
      <p:sp>
        <p:nvSpPr>
          <p:cNvPr id="3" name="Shape 1"/>
          <p:cNvSpPr/>
          <p:nvPr/>
        </p:nvSpPr>
        <p:spPr>
          <a:xfrm>
            <a:off x="793790" y="2549843"/>
            <a:ext cx="6407944" cy="2032754"/>
          </a:xfrm>
          <a:prstGeom prst="roundRect">
            <a:avLst>
              <a:gd name="adj" fmla="val 1674"/>
            </a:avLst>
          </a:prstGeom>
          <a:solidFill>
            <a:srgbClr val="3E3E3E"/>
          </a:solidFill>
          <a:ln/>
        </p:spPr>
      </p:sp>
      <p:sp>
        <p:nvSpPr>
          <p:cNvPr id="4" name="Text 2"/>
          <p:cNvSpPr/>
          <p:nvPr/>
        </p:nvSpPr>
        <p:spPr>
          <a:xfrm>
            <a:off x="1020604" y="2776657"/>
            <a:ext cx="3403640"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Mileage-Price Correlation</a:t>
            </a:r>
            <a:endParaRPr lang="en-US" sz="2200" dirty="0"/>
          </a:p>
        </p:txBody>
      </p:sp>
      <p:sp>
        <p:nvSpPr>
          <p:cNvPr id="5" name="Text 3"/>
          <p:cNvSpPr/>
          <p:nvPr/>
        </p:nvSpPr>
        <p:spPr>
          <a:xfrm>
            <a:off x="1020604" y="3267075"/>
            <a:ext cx="5954316" cy="1088708"/>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Strong negative correlation (-0.72) between mileage and price. Every 10,000 miles reduces resale value by approximately 8-12%.</a:t>
            </a:r>
            <a:endParaRPr lang="en-US" sz="1750" dirty="0"/>
          </a:p>
        </p:txBody>
      </p:sp>
      <p:sp>
        <p:nvSpPr>
          <p:cNvPr id="6" name="Shape 4"/>
          <p:cNvSpPr/>
          <p:nvPr/>
        </p:nvSpPr>
        <p:spPr>
          <a:xfrm>
            <a:off x="7428548" y="2549843"/>
            <a:ext cx="6408063" cy="2032754"/>
          </a:xfrm>
          <a:prstGeom prst="roundRect">
            <a:avLst>
              <a:gd name="adj" fmla="val 1674"/>
            </a:avLst>
          </a:prstGeom>
          <a:solidFill>
            <a:srgbClr val="3E3E3E"/>
          </a:solidFill>
          <a:ln/>
        </p:spPr>
      </p:sp>
      <p:sp>
        <p:nvSpPr>
          <p:cNvPr id="7" name="Text 5"/>
          <p:cNvSpPr/>
          <p:nvPr/>
        </p:nvSpPr>
        <p:spPr>
          <a:xfrm>
            <a:off x="7655362" y="27766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Model Year Premium</a:t>
            </a:r>
            <a:endParaRPr lang="en-US" sz="2200" dirty="0"/>
          </a:p>
        </p:txBody>
      </p:sp>
      <p:sp>
        <p:nvSpPr>
          <p:cNvPr id="8" name="Text 6"/>
          <p:cNvSpPr/>
          <p:nvPr/>
        </p:nvSpPr>
        <p:spPr>
          <a:xfrm>
            <a:off x="7655362" y="3267075"/>
            <a:ext cx="5954435" cy="725805"/>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Newer models (0-3 years old) command significantly higher resale values, retaining 65-75% of original MSRP.</a:t>
            </a:r>
            <a:endParaRPr lang="en-US" sz="1750" dirty="0"/>
          </a:p>
        </p:txBody>
      </p:sp>
      <p:sp>
        <p:nvSpPr>
          <p:cNvPr id="9" name="Shape 7"/>
          <p:cNvSpPr/>
          <p:nvPr/>
        </p:nvSpPr>
        <p:spPr>
          <a:xfrm>
            <a:off x="793790" y="4809411"/>
            <a:ext cx="6407944" cy="2032754"/>
          </a:xfrm>
          <a:prstGeom prst="roundRect">
            <a:avLst>
              <a:gd name="adj" fmla="val 1674"/>
            </a:avLst>
          </a:prstGeom>
          <a:solidFill>
            <a:srgbClr val="3E3E3E"/>
          </a:solidFill>
          <a:ln/>
        </p:spPr>
      </p:sp>
      <p:sp>
        <p:nvSpPr>
          <p:cNvPr id="10" name="Text 8"/>
          <p:cNvSpPr/>
          <p:nvPr/>
        </p:nvSpPr>
        <p:spPr>
          <a:xfrm>
            <a:off x="1020604" y="5036225"/>
            <a:ext cx="3014782"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Transmission Premium</a:t>
            </a:r>
            <a:endParaRPr lang="en-US" sz="2200" dirty="0"/>
          </a:p>
        </p:txBody>
      </p:sp>
      <p:sp>
        <p:nvSpPr>
          <p:cNvPr id="11" name="Text 9"/>
          <p:cNvSpPr/>
          <p:nvPr/>
        </p:nvSpPr>
        <p:spPr>
          <a:xfrm>
            <a:off x="1020604" y="5526643"/>
            <a:ext cx="5954316" cy="725805"/>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Automatic transmission vehicles average 15-20% higher prices than manual equivalents across all model lines.</a:t>
            </a:r>
            <a:endParaRPr lang="en-US" sz="1750" dirty="0"/>
          </a:p>
        </p:txBody>
      </p:sp>
      <p:sp>
        <p:nvSpPr>
          <p:cNvPr id="12" name="Shape 10"/>
          <p:cNvSpPr/>
          <p:nvPr/>
        </p:nvSpPr>
        <p:spPr>
          <a:xfrm>
            <a:off x="7428548" y="4809411"/>
            <a:ext cx="6408063" cy="2032754"/>
          </a:xfrm>
          <a:prstGeom prst="roundRect">
            <a:avLst>
              <a:gd name="adj" fmla="val 1674"/>
            </a:avLst>
          </a:prstGeom>
          <a:solidFill>
            <a:srgbClr val="3E3E3E"/>
          </a:solidFill>
          <a:ln/>
        </p:spPr>
      </p:sp>
      <p:sp>
        <p:nvSpPr>
          <p:cNvPr id="13" name="Text 11"/>
          <p:cNvSpPr/>
          <p:nvPr/>
        </p:nvSpPr>
        <p:spPr>
          <a:xfrm>
            <a:off x="7655362" y="503622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Fuel Type Stability</a:t>
            </a:r>
            <a:endParaRPr lang="en-US" sz="2200" dirty="0"/>
          </a:p>
        </p:txBody>
      </p:sp>
      <p:sp>
        <p:nvSpPr>
          <p:cNvPr id="14" name="Text 12"/>
          <p:cNvSpPr/>
          <p:nvPr/>
        </p:nvSpPr>
        <p:spPr>
          <a:xfrm>
            <a:off x="7655362" y="5526643"/>
            <a:ext cx="5954435" cy="1088708"/>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Diesel variants demonstrate superior long-term resale stability, depreciating 5-8% slower than petrol models over 5 years.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27929"/>
            <a:ext cx="12210455" cy="708779"/>
          </a:xfrm>
          <a:prstGeom prst="rect">
            <a:avLst/>
          </a:prstGeom>
          <a:noFill/>
          <a:ln/>
        </p:spPr>
        <p:txBody>
          <a:bodyPr wrap="none" lIns="0" tIns="0" rIns="0" bIns="0" rtlCol="0" anchor="t"/>
          <a:lstStyle/>
          <a:p>
            <a:pPr marL="0" indent="0" algn="l">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Visualization Insights: Price &amp; Mileage Analysis</a:t>
            </a:r>
            <a:endParaRPr lang="en-US" sz="4450" dirty="0"/>
          </a:p>
        </p:txBody>
      </p:sp>
      <p:pic>
        <p:nvPicPr>
          <p:cNvPr id="3" name="Image 0" descr="preencoded.png"/>
          <p:cNvPicPr>
            <a:picLocks noChangeAspect="1"/>
          </p:cNvPicPr>
          <p:nvPr/>
        </p:nvPicPr>
        <p:blipFill>
          <a:blip r:embed="rId3"/>
          <a:stretch>
            <a:fillRect/>
          </a:stretch>
        </p:blipFill>
        <p:spPr>
          <a:xfrm>
            <a:off x="793790" y="2690336"/>
            <a:ext cx="3030260" cy="3030260"/>
          </a:xfrm>
          <a:prstGeom prst="rect">
            <a:avLst/>
          </a:prstGeom>
        </p:spPr>
      </p:pic>
      <p:sp>
        <p:nvSpPr>
          <p:cNvPr id="4" name="Shape 1"/>
          <p:cNvSpPr/>
          <p:nvPr/>
        </p:nvSpPr>
        <p:spPr>
          <a:xfrm>
            <a:off x="3854529" y="3143964"/>
            <a:ext cx="226814" cy="226814"/>
          </a:xfrm>
          <a:prstGeom prst="roundRect">
            <a:avLst>
              <a:gd name="adj" fmla="val 8063"/>
            </a:avLst>
          </a:prstGeom>
          <a:solidFill>
            <a:srgbClr val="494904"/>
          </a:solidFill>
          <a:ln/>
        </p:spPr>
      </p:sp>
      <p:sp>
        <p:nvSpPr>
          <p:cNvPr id="5" name="Text 2"/>
          <p:cNvSpPr/>
          <p:nvPr/>
        </p:nvSpPr>
        <p:spPr>
          <a:xfrm>
            <a:off x="4142303" y="3143964"/>
            <a:ext cx="461843" cy="226814"/>
          </a:xfrm>
          <a:prstGeom prst="rect">
            <a:avLst/>
          </a:prstGeom>
          <a:noFill/>
          <a:ln/>
        </p:spPr>
        <p:txBody>
          <a:bodyPr wrap="none" lIns="0" tIns="0" rIns="0" bIns="0" rtlCol="0" anchor="t"/>
          <a:lstStyle/>
          <a:p>
            <a:pPr marL="0" indent="0" algn="l">
              <a:lnSpc>
                <a:spcPts val="1750"/>
              </a:lnSpc>
              <a:buNone/>
            </a:pPr>
            <a:r>
              <a:rPr lang="en-US" sz="1750" dirty="0">
                <a:solidFill>
                  <a:srgbClr val="BFBFBF"/>
                </a:solidFill>
                <a:latin typeface="Open Sans" pitchFamily="34" charset="0"/>
                <a:ea typeface="Open Sans" pitchFamily="34" charset="-122"/>
                <a:cs typeface="Open Sans" pitchFamily="34" charset="-120"/>
              </a:rPr>
              <a:t>0-20</a:t>
            </a:r>
            <a:endParaRPr lang="en-US" sz="1750" dirty="0"/>
          </a:p>
        </p:txBody>
      </p:sp>
      <p:sp>
        <p:nvSpPr>
          <p:cNvPr id="6" name="Shape 3"/>
          <p:cNvSpPr/>
          <p:nvPr/>
        </p:nvSpPr>
        <p:spPr>
          <a:xfrm>
            <a:off x="3854529" y="3523178"/>
            <a:ext cx="226814" cy="226814"/>
          </a:xfrm>
          <a:prstGeom prst="roundRect">
            <a:avLst>
              <a:gd name="adj" fmla="val 8063"/>
            </a:avLst>
          </a:prstGeom>
          <a:solidFill>
            <a:srgbClr val="898907"/>
          </a:solidFill>
          <a:ln/>
        </p:spPr>
      </p:sp>
      <p:sp>
        <p:nvSpPr>
          <p:cNvPr id="7" name="Text 4"/>
          <p:cNvSpPr/>
          <p:nvPr/>
        </p:nvSpPr>
        <p:spPr>
          <a:xfrm>
            <a:off x="4142303" y="3523178"/>
            <a:ext cx="591503" cy="226814"/>
          </a:xfrm>
          <a:prstGeom prst="rect">
            <a:avLst/>
          </a:prstGeom>
          <a:noFill/>
          <a:ln/>
        </p:spPr>
        <p:txBody>
          <a:bodyPr wrap="none" lIns="0" tIns="0" rIns="0" bIns="0" rtlCol="0" anchor="t"/>
          <a:lstStyle/>
          <a:p>
            <a:pPr marL="0" indent="0" algn="l">
              <a:lnSpc>
                <a:spcPts val="1750"/>
              </a:lnSpc>
              <a:buNone/>
            </a:pPr>
            <a:r>
              <a:rPr lang="en-US" sz="1750" dirty="0">
                <a:solidFill>
                  <a:srgbClr val="BFBFBF"/>
                </a:solidFill>
                <a:latin typeface="Open Sans" pitchFamily="34" charset="0"/>
                <a:ea typeface="Open Sans" pitchFamily="34" charset="-122"/>
                <a:cs typeface="Open Sans" pitchFamily="34" charset="-120"/>
              </a:rPr>
              <a:t>20-40</a:t>
            </a:r>
            <a:endParaRPr lang="en-US" sz="1750" dirty="0"/>
          </a:p>
        </p:txBody>
      </p:sp>
      <p:sp>
        <p:nvSpPr>
          <p:cNvPr id="8" name="Shape 5"/>
          <p:cNvSpPr/>
          <p:nvPr/>
        </p:nvSpPr>
        <p:spPr>
          <a:xfrm>
            <a:off x="3854529" y="3902393"/>
            <a:ext cx="226814" cy="226814"/>
          </a:xfrm>
          <a:prstGeom prst="roundRect">
            <a:avLst>
              <a:gd name="adj" fmla="val 8063"/>
            </a:avLst>
          </a:prstGeom>
          <a:solidFill>
            <a:srgbClr val="CACA0B"/>
          </a:solidFill>
          <a:ln/>
        </p:spPr>
      </p:sp>
      <p:sp>
        <p:nvSpPr>
          <p:cNvPr id="9" name="Text 6"/>
          <p:cNvSpPr/>
          <p:nvPr/>
        </p:nvSpPr>
        <p:spPr>
          <a:xfrm>
            <a:off x="4142303" y="3902393"/>
            <a:ext cx="591503" cy="226814"/>
          </a:xfrm>
          <a:prstGeom prst="rect">
            <a:avLst/>
          </a:prstGeom>
          <a:noFill/>
          <a:ln/>
        </p:spPr>
        <p:txBody>
          <a:bodyPr wrap="none" lIns="0" tIns="0" rIns="0" bIns="0" rtlCol="0" anchor="t"/>
          <a:lstStyle/>
          <a:p>
            <a:pPr marL="0" indent="0" algn="l">
              <a:lnSpc>
                <a:spcPts val="1750"/>
              </a:lnSpc>
              <a:buNone/>
            </a:pPr>
            <a:r>
              <a:rPr lang="en-US" sz="1750" dirty="0">
                <a:solidFill>
                  <a:srgbClr val="BFBFBF"/>
                </a:solidFill>
                <a:latin typeface="Open Sans" pitchFamily="34" charset="0"/>
                <a:ea typeface="Open Sans" pitchFamily="34" charset="-122"/>
                <a:cs typeface="Open Sans" pitchFamily="34" charset="-120"/>
              </a:rPr>
              <a:t>40-60</a:t>
            </a:r>
            <a:endParaRPr lang="en-US" sz="1750" dirty="0"/>
          </a:p>
        </p:txBody>
      </p:sp>
      <p:sp>
        <p:nvSpPr>
          <p:cNvPr id="10" name="Shape 7"/>
          <p:cNvSpPr/>
          <p:nvPr/>
        </p:nvSpPr>
        <p:spPr>
          <a:xfrm>
            <a:off x="3854529" y="4281607"/>
            <a:ext cx="226814" cy="226814"/>
          </a:xfrm>
          <a:prstGeom prst="roundRect">
            <a:avLst>
              <a:gd name="adj" fmla="val 8063"/>
            </a:avLst>
          </a:prstGeom>
          <a:solidFill>
            <a:srgbClr val="F3F325"/>
          </a:solidFill>
          <a:ln/>
        </p:spPr>
      </p:sp>
      <p:sp>
        <p:nvSpPr>
          <p:cNvPr id="11" name="Text 8"/>
          <p:cNvSpPr/>
          <p:nvPr/>
        </p:nvSpPr>
        <p:spPr>
          <a:xfrm>
            <a:off x="4142303" y="4281607"/>
            <a:ext cx="591503" cy="226814"/>
          </a:xfrm>
          <a:prstGeom prst="rect">
            <a:avLst/>
          </a:prstGeom>
          <a:noFill/>
          <a:ln/>
        </p:spPr>
        <p:txBody>
          <a:bodyPr wrap="none" lIns="0" tIns="0" rIns="0" bIns="0" rtlCol="0" anchor="t"/>
          <a:lstStyle/>
          <a:p>
            <a:pPr marL="0" indent="0" algn="l">
              <a:lnSpc>
                <a:spcPts val="1750"/>
              </a:lnSpc>
              <a:buNone/>
            </a:pPr>
            <a:r>
              <a:rPr lang="en-US" sz="1750" dirty="0">
                <a:solidFill>
                  <a:srgbClr val="BFBFBF"/>
                </a:solidFill>
                <a:latin typeface="Open Sans" pitchFamily="34" charset="0"/>
                <a:ea typeface="Open Sans" pitchFamily="34" charset="-122"/>
                <a:cs typeface="Open Sans" pitchFamily="34" charset="-120"/>
              </a:rPr>
              <a:t>60-80</a:t>
            </a:r>
            <a:endParaRPr lang="en-US" sz="1750" dirty="0"/>
          </a:p>
        </p:txBody>
      </p:sp>
      <p:sp>
        <p:nvSpPr>
          <p:cNvPr id="12" name="Shape 9"/>
          <p:cNvSpPr/>
          <p:nvPr/>
        </p:nvSpPr>
        <p:spPr>
          <a:xfrm>
            <a:off x="3854529" y="4660821"/>
            <a:ext cx="226814" cy="226814"/>
          </a:xfrm>
          <a:prstGeom prst="roundRect">
            <a:avLst>
              <a:gd name="adj" fmla="val 8063"/>
            </a:avLst>
          </a:prstGeom>
          <a:solidFill>
            <a:srgbClr val="F7F766"/>
          </a:solidFill>
          <a:ln/>
        </p:spPr>
      </p:sp>
      <p:sp>
        <p:nvSpPr>
          <p:cNvPr id="13" name="Text 10"/>
          <p:cNvSpPr/>
          <p:nvPr/>
        </p:nvSpPr>
        <p:spPr>
          <a:xfrm>
            <a:off x="4142303" y="4660821"/>
            <a:ext cx="721043" cy="226814"/>
          </a:xfrm>
          <a:prstGeom prst="rect">
            <a:avLst/>
          </a:prstGeom>
          <a:noFill/>
          <a:ln/>
        </p:spPr>
        <p:txBody>
          <a:bodyPr wrap="none" lIns="0" tIns="0" rIns="0" bIns="0" rtlCol="0" anchor="t"/>
          <a:lstStyle/>
          <a:p>
            <a:pPr marL="0" indent="0" algn="l">
              <a:lnSpc>
                <a:spcPts val="1750"/>
              </a:lnSpc>
              <a:buNone/>
            </a:pPr>
            <a:r>
              <a:rPr lang="en-US" sz="1750" dirty="0">
                <a:solidFill>
                  <a:srgbClr val="BFBFBF"/>
                </a:solidFill>
                <a:latin typeface="Open Sans" pitchFamily="34" charset="0"/>
                <a:ea typeface="Open Sans" pitchFamily="34" charset="-122"/>
                <a:cs typeface="Open Sans" pitchFamily="34" charset="-120"/>
              </a:rPr>
              <a:t>80-100</a:t>
            </a:r>
            <a:endParaRPr lang="en-US" sz="1750" dirty="0"/>
          </a:p>
        </p:txBody>
      </p:sp>
      <p:sp>
        <p:nvSpPr>
          <p:cNvPr id="14" name="Shape 11"/>
          <p:cNvSpPr/>
          <p:nvPr/>
        </p:nvSpPr>
        <p:spPr>
          <a:xfrm>
            <a:off x="3854529" y="5040035"/>
            <a:ext cx="226814" cy="226814"/>
          </a:xfrm>
          <a:prstGeom prst="roundRect">
            <a:avLst>
              <a:gd name="adj" fmla="val 8063"/>
            </a:avLst>
          </a:prstGeom>
          <a:solidFill>
            <a:srgbClr val="FAFAA6"/>
          </a:solidFill>
          <a:ln/>
        </p:spPr>
      </p:sp>
      <p:sp>
        <p:nvSpPr>
          <p:cNvPr id="15" name="Text 12"/>
          <p:cNvSpPr/>
          <p:nvPr/>
        </p:nvSpPr>
        <p:spPr>
          <a:xfrm>
            <a:off x="4142303" y="5040035"/>
            <a:ext cx="518517" cy="226814"/>
          </a:xfrm>
          <a:prstGeom prst="rect">
            <a:avLst/>
          </a:prstGeom>
          <a:noFill/>
          <a:ln/>
        </p:spPr>
        <p:txBody>
          <a:bodyPr wrap="none" lIns="0" tIns="0" rIns="0" bIns="0" rtlCol="0" anchor="t"/>
          <a:lstStyle/>
          <a:p>
            <a:pPr marL="0" indent="0" algn="l">
              <a:lnSpc>
                <a:spcPts val="1750"/>
              </a:lnSpc>
              <a:buNone/>
            </a:pPr>
            <a:r>
              <a:rPr lang="en-US" sz="1750" dirty="0">
                <a:solidFill>
                  <a:srgbClr val="BFBFBF"/>
                </a:solidFill>
                <a:latin typeface="Open Sans" pitchFamily="34" charset="0"/>
                <a:ea typeface="Open Sans" pitchFamily="34" charset="-122"/>
                <a:cs typeface="Open Sans" pitchFamily="34" charset="-120"/>
              </a:rPr>
              <a:t>100+</a:t>
            </a:r>
            <a:endParaRPr lang="en-US" sz="1750" dirty="0"/>
          </a:p>
        </p:txBody>
      </p:sp>
      <p:sp>
        <p:nvSpPr>
          <p:cNvPr id="16" name="Text 13"/>
          <p:cNvSpPr/>
          <p:nvPr/>
        </p:nvSpPr>
        <p:spPr>
          <a:xfrm>
            <a:off x="793790" y="597574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BFBFBF"/>
                </a:solidFill>
                <a:latin typeface="Open Sans" pitchFamily="34" charset="0"/>
                <a:ea typeface="Open Sans" pitchFamily="34" charset="-122"/>
                <a:cs typeface="Open Sans" pitchFamily="34" charset="-120"/>
              </a:rPr>
              <a:t>The visualization clearly demonstrates the inverse relationship between mileage and pricing. Lower mileage vehicles command premium prices, with the steepest depreciation occurring in the 0-60k mile range.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1647" y="624007"/>
            <a:ext cx="6200656" cy="636151"/>
          </a:xfrm>
          <a:prstGeom prst="rect">
            <a:avLst/>
          </a:prstGeom>
          <a:noFill/>
          <a:ln/>
        </p:spPr>
        <p:txBody>
          <a:bodyPr wrap="none" lIns="0" tIns="0" rIns="0" bIns="0" rtlCol="0" anchor="t"/>
          <a:lstStyle/>
          <a:p>
            <a:pPr marL="0" indent="0" algn="l">
              <a:lnSpc>
                <a:spcPts val="5000"/>
              </a:lnSpc>
              <a:buNone/>
            </a:pPr>
            <a:r>
              <a:rPr lang="en-US" sz="4000" dirty="0">
                <a:solidFill>
                  <a:srgbClr val="FEFEFE"/>
                </a:solidFill>
                <a:latin typeface="Instrument Sans Medium" pitchFamily="34" charset="0"/>
                <a:ea typeface="Instrument Sans Medium" pitchFamily="34" charset="-122"/>
                <a:cs typeface="Instrument Sans Medium" pitchFamily="34" charset="-120"/>
              </a:rPr>
              <a:t>Price Distribution Analysis</a:t>
            </a:r>
            <a:endParaRPr lang="en-US" sz="4000" dirty="0"/>
          </a:p>
        </p:txBody>
      </p:sp>
      <p:pic>
        <p:nvPicPr>
          <p:cNvPr id="3" name="Image 0" descr="preencoded.png"/>
          <p:cNvPicPr>
            <a:picLocks noChangeAspect="1"/>
          </p:cNvPicPr>
          <p:nvPr/>
        </p:nvPicPr>
        <p:blipFill>
          <a:blip r:embed="rId3"/>
          <a:stretch>
            <a:fillRect/>
          </a:stretch>
        </p:blipFill>
        <p:spPr>
          <a:xfrm>
            <a:off x="791647" y="1667232"/>
            <a:ext cx="8604647" cy="4080629"/>
          </a:xfrm>
          <a:prstGeom prst="rect">
            <a:avLst/>
          </a:prstGeom>
        </p:spPr>
      </p:pic>
      <p:sp>
        <p:nvSpPr>
          <p:cNvPr id="4" name="Text 1"/>
          <p:cNvSpPr/>
          <p:nvPr/>
        </p:nvSpPr>
        <p:spPr>
          <a:xfrm>
            <a:off x="791647" y="5976818"/>
            <a:ext cx="13047107" cy="1628775"/>
          </a:xfrm>
          <a:prstGeom prst="rect">
            <a:avLst/>
          </a:prstGeom>
          <a:noFill/>
          <a:ln/>
        </p:spPr>
        <p:txBody>
          <a:bodyPr wrap="square" lIns="0" tIns="0" rIns="0" bIns="0" rtlCol="0" anchor="t"/>
          <a:lstStyle/>
          <a:p>
            <a:pPr marL="0" indent="0" algn="l">
              <a:lnSpc>
                <a:spcPts val="2550"/>
              </a:lnSpc>
              <a:buNone/>
            </a:pPr>
            <a:r>
              <a:rPr lang="en-US" sz="1600" dirty="0">
                <a:solidFill>
                  <a:srgbClr val="BFBFBF"/>
                </a:solidFill>
                <a:latin typeface="Open Sans" pitchFamily="34" charset="0"/>
                <a:ea typeface="Open Sans" pitchFamily="34" charset="-122"/>
                <a:cs typeface="Open Sans" pitchFamily="34" charset="-120"/>
              </a:rPr>
              <a:t>The visualization above shows the distribution of car prices across the dataset. This histogram, titled "Distribution of Car Prices", with axis labels for Price and Count, clearly illustrates the spread of prices in the BMW sales dataset. It reveals that a significant portion of vehicles falls within the $20,000 - $40,000 range, representing a key market segment. The distribution tapers off at higher price points, indicating fewer ultra-luxury models, while still showing a notable presence in the premium $40,000 - $60,000 segments. This analysis is crucial for understanding pricing patterns and identifying potential market opportunities.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6527" y="619363"/>
            <a:ext cx="7570946" cy="1123474"/>
          </a:xfrm>
          <a:prstGeom prst="rect">
            <a:avLst/>
          </a:prstGeom>
          <a:noFill/>
          <a:ln/>
        </p:spPr>
        <p:txBody>
          <a:bodyPr wrap="square" lIns="0" tIns="0" rIns="0" bIns="0" rtlCol="0" anchor="t"/>
          <a:lstStyle/>
          <a:p>
            <a:pPr marL="0" indent="0" algn="l">
              <a:lnSpc>
                <a:spcPts val="4400"/>
              </a:lnSpc>
              <a:buNone/>
            </a:pPr>
            <a:r>
              <a:rPr lang="en-US" sz="3500" dirty="0">
                <a:solidFill>
                  <a:srgbClr val="FEFEFE"/>
                </a:solidFill>
                <a:latin typeface="Instrument Sans Medium" pitchFamily="34" charset="0"/>
                <a:ea typeface="Instrument Sans Medium" pitchFamily="34" charset="-122"/>
                <a:cs typeface="Instrument Sans Medium" pitchFamily="34" charset="-120"/>
              </a:rPr>
              <a:t>Market Intelligence: Data-Driven Insights</a:t>
            </a:r>
            <a:endParaRPr lang="en-US" sz="3500" dirty="0"/>
          </a:p>
        </p:txBody>
      </p:sp>
      <p:sp>
        <p:nvSpPr>
          <p:cNvPr id="4" name="Text 1"/>
          <p:cNvSpPr/>
          <p:nvPr/>
        </p:nvSpPr>
        <p:spPr>
          <a:xfrm>
            <a:off x="786527" y="2102406"/>
            <a:ext cx="2373868" cy="593288"/>
          </a:xfrm>
          <a:prstGeom prst="rect">
            <a:avLst/>
          </a:prstGeom>
          <a:noFill/>
          <a:ln/>
        </p:spPr>
        <p:txBody>
          <a:bodyPr wrap="none" lIns="0" tIns="0" rIns="0" bIns="0" rtlCol="0" anchor="t"/>
          <a:lstStyle/>
          <a:p>
            <a:pPr marL="0" indent="0" algn="ctr">
              <a:lnSpc>
                <a:spcPts val="4650"/>
              </a:lnSpc>
              <a:buNone/>
            </a:pPr>
            <a:r>
              <a:rPr lang="en-US" sz="4650" dirty="0">
                <a:solidFill>
                  <a:srgbClr val="BFBFBF"/>
                </a:solidFill>
                <a:latin typeface="Instrument Sans Medium" pitchFamily="34" charset="0"/>
                <a:ea typeface="Instrument Sans Medium" pitchFamily="34" charset="-122"/>
                <a:cs typeface="Instrument Sans Medium" pitchFamily="34" charset="-120"/>
              </a:rPr>
              <a:t>42%</a:t>
            </a:r>
            <a:endParaRPr lang="en-US" sz="4650" dirty="0"/>
          </a:p>
        </p:txBody>
      </p:sp>
      <p:sp>
        <p:nvSpPr>
          <p:cNvPr id="5" name="Text 2"/>
          <p:cNvSpPr/>
          <p:nvPr/>
        </p:nvSpPr>
        <p:spPr>
          <a:xfrm>
            <a:off x="849749" y="2920365"/>
            <a:ext cx="2247424" cy="280988"/>
          </a:xfrm>
          <a:prstGeom prst="rect">
            <a:avLst/>
          </a:prstGeom>
          <a:noFill/>
          <a:ln/>
        </p:spPr>
        <p:txBody>
          <a:bodyPr wrap="none" lIns="0" tIns="0" rIns="0" bIns="0" rtlCol="0" anchor="t"/>
          <a:lstStyle/>
          <a:p>
            <a:pPr marL="0" indent="0" algn="ctr">
              <a:lnSpc>
                <a:spcPts val="2200"/>
              </a:lnSpc>
              <a:buNone/>
            </a:pPr>
            <a:r>
              <a:rPr lang="en-US" sz="1750" dirty="0">
                <a:solidFill>
                  <a:srgbClr val="BFBFBF"/>
                </a:solidFill>
                <a:latin typeface="Instrument Sans Medium" pitchFamily="34" charset="0"/>
                <a:ea typeface="Instrument Sans Medium" pitchFamily="34" charset="-122"/>
                <a:cs typeface="Instrument Sans Medium" pitchFamily="34" charset="-120"/>
              </a:rPr>
              <a:t>Price Premium</a:t>
            </a:r>
            <a:endParaRPr lang="en-US" sz="1750" dirty="0"/>
          </a:p>
        </p:txBody>
      </p:sp>
      <p:sp>
        <p:nvSpPr>
          <p:cNvPr id="6" name="Text 3"/>
          <p:cNvSpPr/>
          <p:nvPr/>
        </p:nvSpPr>
        <p:spPr>
          <a:xfrm>
            <a:off x="786527" y="3309223"/>
            <a:ext cx="2373868" cy="1150620"/>
          </a:xfrm>
          <a:prstGeom prst="rect">
            <a:avLst/>
          </a:prstGeom>
          <a:noFill/>
          <a:ln/>
        </p:spPr>
        <p:txBody>
          <a:bodyPr wrap="square" lIns="0" tIns="0" rIns="0" bIns="0" rtlCol="0" anchor="t"/>
          <a:lstStyle/>
          <a:p>
            <a:pPr marL="0" indent="0" algn="ctr">
              <a:lnSpc>
                <a:spcPts val="2250"/>
              </a:lnSpc>
              <a:buNone/>
            </a:pPr>
            <a:r>
              <a:rPr lang="en-US" sz="1400" dirty="0">
                <a:solidFill>
                  <a:srgbClr val="BFBFBF"/>
                </a:solidFill>
                <a:latin typeface="Open Sans" pitchFamily="34" charset="0"/>
                <a:ea typeface="Open Sans" pitchFamily="34" charset="-122"/>
                <a:cs typeface="Open Sans" pitchFamily="34" charset="-120"/>
              </a:rPr>
              <a:t>Average price difference between newest models (0-2 years) and older vehicles (5+ years)</a:t>
            </a:r>
            <a:endParaRPr lang="en-US" sz="1400" dirty="0"/>
          </a:p>
        </p:txBody>
      </p:sp>
      <p:sp>
        <p:nvSpPr>
          <p:cNvPr id="7" name="Text 4"/>
          <p:cNvSpPr/>
          <p:nvPr/>
        </p:nvSpPr>
        <p:spPr>
          <a:xfrm>
            <a:off x="3385066" y="2102406"/>
            <a:ext cx="2373868" cy="593288"/>
          </a:xfrm>
          <a:prstGeom prst="rect">
            <a:avLst/>
          </a:prstGeom>
          <a:noFill/>
          <a:ln/>
        </p:spPr>
        <p:txBody>
          <a:bodyPr wrap="none" lIns="0" tIns="0" rIns="0" bIns="0" rtlCol="0" anchor="t"/>
          <a:lstStyle/>
          <a:p>
            <a:pPr marL="0" indent="0" algn="ctr">
              <a:lnSpc>
                <a:spcPts val="4650"/>
              </a:lnSpc>
              <a:buNone/>
            </a:pPr>
            <a:r>
              <a:rPr lang="en-US" sz="4650" dirty="0">
                <a:solidFill>
                  <a:srgbClr val="BFBFBF"/>
                </a:solidFill>
                <a:latin typeface="Instrument Sans Medium" pitchFamily="34" charset="0"/>
                <a:ea typeface="Instrument Sans Medium" pitchFamily="34" charset="-122"/>
                <a:cs typeface="Instrument Sans Medium" pitchFamily="34" charset="-120"/>
              </a:rPr>
              <a:t>18K</a:t>
            </a:r>
            <a:endParaRPr lang="en-US" sz="4650" dirty="0"/>
          </a:p>
        </p:txBody>
      </p:sp>
      <p:sp>
        <p:nvSpPr>
          <p:cNvPr id="8" name="Text 5"/>
          <p:cNvSpPr/>
          <p:nvPr/>
        </p:nvSpPr>
        <p:spPr>
          <a:xfrm>
            <a:off x="3444359" y="2920365"/>
            <a:ext cx="2255282" cy="280988"/>
          </a:xfrm>
          <a:prstGeom prst="rect">
            <a:avLst/>
          </a:prstGeom>
          <a:noFill/>
          <a:ln/>
        </p:spPr>
        <p:txBody>
          <a:bodyPr wrap="none" lIns="0" tIns="0" rIns="0" bIns="0" rtlCol="0" anchor="t"/>
          <a:lstStyle/>
          <a:p>
            <a:pPr marL="0" indent="0" algn="ctr">
              <a:lnSpc>
                <a:spcPts val="2200"/>
              </a:lnSpc>
              <a:buNone/>
            </a:pPr>
            <a:r>
              <a:rPr lang="en-US" sz="1750" dirty="0">
                <a:solidFill>
                  <a:srgbClr val="BFBFBF"/>
                </a:solidFill>
                <a:latin typeface="Instrument Sans Medium" pitchFamily="34" charset="0"/>
                <a:ea typeface="Instrument Sans Medium" pitchFamily="34" charset="-122"/>
                <a:cs typeface="Instrument Sans Medium" pitchFamily="34" charset="-120"/>
              </a:rPr>
              <a:t>Average Depreciation</a:t>
            </a:r>
            <a:endParaRPr lang="en-US" sz="1750" dirty="0"/>
          </a:p>
        </p:txBody>
      </p:sp>
      <p:sp>
        <p:nvSpPr>
          <p:cNvPr id="9" name="Text 6"/>
          <p:cNvSpPr/>
          <p:nvPr/>
        </p:nvSpPr>
        <p:spPr>
          <a:xfrm>
            <a:off x="3385066" y="3309223"/>
            <a:ext cx="2373868" cy="1150620"/>
          </a:xfrm>
          <a:prstGeom prst="rect">
            <a:avLst/>
          </a:prstGeom>
          <a:noFill/>
          <a:ln/>
        </p:spPr>
        <p:txBody>
          <a:bodyPr wrap="square" lIns="0" tIns="0" rIns="0" bIns="0" rtlCol="0" anchor="t"/>
          <a:lstStyle/>
          <a:p>
            <a:pPr marL="0" indent="0" algn="ctr">
              <a:lnSpc>
                <a:spcPts val="2250"/>
              </a:lnSpc>
              <a:buNone/>
            </a:pPr>
            <a:r>
              <a:rPr lang="en-US" sz="1400" dirty="0">
                <a:solidFill>
                  <a:srgbClr val="BFBFBF"/>
                </a:solidFill>
                <a:latin typeface="Open Sans" pitchFamily="34" charset="0"/>
                <a:ea typeface="Open Sans" pitchFamily="34" charset="-122"/>
                <a:cs typeface="Open Sans" pitchFamily="34" charset="-120"/>
              </a:rPr>
              <a:t>Dollar value lost in first three years of ownership across all BMW models analyzed</a:t>
            </a:r>
            <a:endParaRPr lang="en-US" sz="1400" dirty="0"/>
          </a:p>
        </p:txBody>
      </p:sp>
      <p:sp>
        <p:nvSpPr>
          <p:cNvPr id="10" name="Text 7"/>
          <p:cNvSpPr/>
          <p:nvPr/>
        </p:nvSpPr>
        <p:spPr>
          <a:xfrm>
            <a:off x="5983605" y="2102406"/>
            <a:ext cx="2373868" cy="593288"/>
          </a:xfrm>
          <a:prstGeom prst="rect">
            <a:avLst/>
          </a:prstGeom>
          <a:noFill/>
          <a:ln/>
        </p:spPr>
        <p:txBody>
          <a:bodyPr wrap="none" lIns="0" tIns="0" rIns="0" bIns="0" rtlCol="0" anchor="t"/>
          <a:lstStyle/>
          <a:p>
            <a:pPr marL="0" indent="0" algn="ctr">
              <a:lnSpc>
                <a:spcPts val="4650"/>
              </a:lnSpc>
              <a:buNone/>
            </a:pPr>
            <a:r>
              <a:rPr lang="en-US" sz="4650" dirty="0">
                <a:solidFill>
                  <a:srgbClr val="BFBFBF"/>
                </a:solidFill>
                <a:latin typeface="Instrument Sans Medium" pitchFamily="34" charset="0"/>
                <a:ea typeface="Instrument Sans Medium" pitchFamily="34" charset="-122"/>
                <a:cs typeface="Instrument Sans Medium" pitchFamily="34" charset="-120"/>
              </a:rPr>
              <a:t>3.2</a:t>
            </a:r>
            <a:endParaRPr lang="en-US" sz="4650" dirty="0"/>
          </a:p>
        </p:txBody>
      </p:sp>
      <p:sp>
        <p:nvSpPr>
          <p:cNvPr id="11" name="Text 8"/>
          <p:cNvSpPr/>
          <p:nvPr/>
        </p:nvSpPr>
        <p:spPr>
          <a:xfrm>
            <a:off x="6046827" y="2920365"/>
            <a:ext cx="2247424" cy="280988"/>
          </a:xfrm>
          <a:prstGeom prst="rect">
            <a:avLst/>
          </a:prstGeom>
          <a:noFill/>
          <a:ln/>
        </p:spPr>
        <p:txBody>
          <a:bodyPr wrap="none" lIns="0" tIns="0" rIns="0" bIns="0" rtlCol="0" anchor="t"/>
          <a:lstStyle/>
          <a:p>
            <a:pPr marL="0" indent="0" algn="ctr">
              <a:lnSpc>
                <a:spcPts val="2200"/>
              </a:lnSpc>
              <a:buNone/>
            </a:pPr>
            <a:r>
              <a:rPr lang="en-US" sz="1750" dirty="0">
                <a:solidFill>
                  <a:srgbClr val="BFBFBF"/>
                </a:solidFill>
                <a:latin typeface="Instrument Sans Medium" pitchFamily="34" charset="0"/>
                <a:ea typeface="Instrument Sans Medium" pitchFamily="34" charset="-122"/>
                <a:cs typeface="Instrument Sans Medium" pitchFamily="34" charset="-120"/>
              </a:rPr>
              <a:t>Years to Break-Even</a:t>
            </a:r>
            <a:endParaRPr lang="en-US" sz="1750" dirty="0"/>
          </a:p>
        </p:txBody>
      </p:sp>
      <p:sp>
        <p:nvSpPr>
          <p:cNvPr id="12" name="Text 9"/>
          <p:cNvSpPr/>
          <p:nvPr/>
        </p:nvSpPr>
        <p:spPr>
          <a:xfrm>
            <a:off x="5983605" y="3309223"/>
            <a:ext cx="2373868" cy="1150620"/>
          </a:xfrm>
          <a:prstGeom prst="rect">
            <a:avLst/>
          </a:prstGeom>
          <a:noFill/>
          <a:ln/>
        </p:spPr>
        <p:txBody>
          <a:bodyPr wrap="square" lIns="0" tIns="0" rIns="0" bIns="0" rtlCol="0" anchor="t"/>
          <a:lstStyle/>
          <a:p>
            <a:pPr marL="0" indent="0" algn="ctr">
              <a:lnSpc>
                <a:spcPts val="2250"/>
              </a:lnSpc>
              <a:buNone/>
            </a:pPr>
            <a:r>
              <a:rPr lang="en-US" sz="1400" dirty="0">
                <a:solidFill>
                  <a:srgbClr val="BFBFBF"/>
                </a:solidFill>
                <a:latin typeface="Open Sans" pitchFamily="34" charset="0"/>
                <a:ea typeface="Open Sans" pitchFamily="34" charset="-122"/>
                <a:cs typeface="Open Sans" pitchFamily="34" charset="-120"/>
              </a:rPr>
              <a:t>Average time for diesel models to offset higher purchase price through better resale value</a:t>
            </a:r>
            <a:endParaRPr lang="en-US" sz="1400" dirty="0"/>
          </a:p>
        </p:txBody>
      </p:sp>
      <p:sp>
        <p:nvSpPr>
          <p:cNvPr id="13" name="Text 10"/>
          <p:cNvSpPr/>
          <p:nvPr/>
        </p:nvSpPr>
        <p:spPr>
          <a:xfrm>
            <a:off x="786527" y="4841796"/>
            <a:ext cx="3566160" cy="674132"/>
          </a:xfrm>
          <a:prstGeom prst="rect">
            <a:avLst/>
          </a:prstGeom>
          <a:noFill/>
          <a:ln/>
        </p:spPr>
        <p:txBody>
          <a:bodyPr wrap="square" lIns="0" tIns="0" rIns="0" bIns="0" rtlCol="0" anchor="t"/>
          <a:lstStyle/>
          <a:p>
            <a:pPr marL="0" indent="0" algn="l">
              <a:lnSpc>
                <a:spcPts val="2650"/>
              </a:lnSpc>
              <a:buNone/>
            </a:pPr>
            <a:r>
              <a:rPr lang="en-US" sz="2100" dirty="0">
                <a:solidFill>
                  <a:srgbClr val="FEFEFE"/>
                </a:solidFill>
                <a:latin typeface="Instrument Sans Medium" pitchFamily="34" charset="0"/>
                <a:ea typeface="Instrument Sans Medium" pitchFamily="34" charset="-122"/>
                <a:cs typeface="Instrument Sans Medium" pitchFamily="34" charset="-120"/>
              </a:rPr>
              <a:t>Strategic Recommendations</a:t>
            </a:r>
            <a:endParaRPr lang="en-US" sz="2100" dirty="0"/>
          </a:p>
        </p:txBody>
      </p:sp>
      <p:sp>
        <p:nvSpPr>
          <p:cNvPr id="14" name="Text 11"/>
          <p:cNvSpPr/>
          <p:nvPr/>
        </p:nvSpPr>
        <p:spPr>
          <a:xfrm>
            <a:off x="786527" y="5695712"/>
            <a:ext cx="3566160" cy="575310"/>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BFBFBF"/>
                </a:solidFill>
                <a:latin typeface="Open Sans" pitchFamily="34" charset="0"/>
                <a:ea typeface="Open Sans" pitchFamily="34" charset="-122"/>
                <a:cs typeface="Open Sans" pitchFamily="34" charset="-120"/>
              </a:rPr>
              <a:t>Target low-mileage vehicles for premium inventory</a:t>
            </a:r>
            <a:endParaRPr lang="en-US" sz="1400" dirty="0"/>
          </a:p>
        </p:txBody>
      </p:sp>
      <p:sp>
        <p:nvSpPr>
          <p:cNvPr id="15" name="Text 12"/>
          <p:cNvSpPr/>
          <p:nvPr/>
        </p:nvSpPr>
        <p:spPr>
          <a:xfrm>
            <a:off x="786527" y="6333887"/>
            <a:ext cx="3566160" cy="575310"/>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BFBFBF"/>
                </a:solidFill>
                <a:latin typeface="Open Sans" pitchFamily="34" charset="0"/>
                <a:ea typeface="Open Sans" pitchFamily="34" charset="-122"/>
                <a:cs typeface="Open Sans" pitchFamily="34" charset="-120"/>
              </a:rPr>
              <a:t>Prioritize automatic transmission models for faster turnover</a:t>
            </a:r>
            <a:endParaRPr lang="en-US" sz="1400" dirty="0"/>
          </a:p>
        </p:txBody>
      </p:sp>
      <p:sp>
        <p:nvSpPr>
          <p:cNvPr id="16" name="Text 13"/>
          <p:cNvSpPr/>
          <p:nvPr/>
        </p:nvSpPr>
        <p:spPr>
          <a:xfrm>
            <a:off x="786527" y="6972062"/>
            <a:ext cx="3566160" cy="575310"/>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BFBFBF"/>
                </a:solidFill>
                <a:latin typeface="Open Sans" pitchFamily="34" charset="0"/>
                <a:ea typeface="Open Sans" pitchFamily="34" charset="-122"/>
                <a:cs typeface="Open Sans" pitchFamily="34" charset="-120"/>
              </a:rPr>
              <a:t>Consider diesel variants for long-term value retention</a:t>
            </a:r>
            <a:endParaRPr lang="en-US" sz="1400" dirty="0"/>
          </a:p>
        </p:txBody>
      </p:sp>
      <p:sp>
        <p:nvSpPr>
          <p:cNvPr id="17" name="Text 14"/>
          <p:cNvSpPr/>
          <p:nvPr/>
        </p:nvSpPr>
        <p:spPr>
          <a:xfrm>
            <a:off x="4798933" y="4841796"/>
            <a:ext cx="2700457" cy="337066"/>
          </a:xfrm>
          <a:prstGeom prst="rect">
            <a:avLst/>
          </a:prstGeom>
          <a:noFill/>
          <a:ln/>
        </p:spPr>
        <p:txBody>
          <a:bodyPr wrap="none" lIns="0" tIns="0" rIns="0" bIns="0" rtlCol="0" anchor="t"/>
          <a:lstStyle/>
          <a:p>
            <a:pPr marL="0" indent="0" algn="l">
              <a:lnSpc>
                <a:spcPts val="2650"/>
              </a:lnSpc>
              <a:buNone/>
            </a:pPr>
            <a:r>
              <a:rPr lang="en-US" sz="2100" dirty="0">
                <a:solidFill>
                  <a:srgbClr val="FEFEFE"/>
                </a:solidFill>
                <a:latin typeface="Instrument Sans Medium" pitchFamily="34" charset="0"/>
                <a:ea typeface="Instrument Sans Medium" pitchFamily="34" charset="-122"/>
                <a:cs typeface="Instrument Sans Medium" pitchFamily="34" charset="-120"/>
              </a:rPr>
              <a:t>Market Opportunities</a:t>
            </a:r>
            <a:endParaRPr lang="en-US" sz="2100" dirty="0"/>
          </a:p>
        </p:txBody>
      </p:sp>
      <p:sp>
        <p:nvSpPr>
          <p:cNvPr id="18" name="Text 15"/>
          <p:cNvSpPr/>
          <p:nvPr/>
        </p:nvSpPr>
        <p:spPr>
          <a:xfrm>
            <a:off x="4798933" y="5358646"/>
            <a:ext cx="3566160" cy="575310"/>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BFBFBF"/>
                </a:solidFill>
                <a:latin typeface="Open Sans" pitchFamily="34" charset="0"/>
                <a:ea typeface="Open Sans" pitchFamily="34" charset="-122"/>
                <a:cs typeface="Open Sans" pitchFamily="34" charset="-120"/>
              </a:rPr>
              <a:t>Newer model acquisitions show strongest ROI potential</a:t>
            </a:r>
            <a:endParaRPr lang="en-US" sz="1400" dirty="0"/>
          </a:p>
        </p:txBody>
      </p:sp>
      <p:sp>
        <p:nvSpPr>
          <p:cNvPr id="19" name="Text 16"/>
          <p:cNvSpPr/>
          <p:nvPr/>
        </p:nvSpPr>
        <p:spPr>
          <a:xfrm>
            <a:off x="4798933" y="5996821"/>
            <a:ext cx="3566160" cy="575310"/>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BFBFBF"/>
                </a:solidFill>
                <a:latin typeface="Open Sans" pitchFamily="34" charset="0"/>
                <a:ea typeface="Open Sans" pitchFamily="34" charset="-122"/>
                <a:cs typeface="Open Sans" pitchFamily="34" charset="-120"/>
              </a:rPr>
              <a:t>Mid-mileage range (40-60k) offers best value proposition</a:t>
            </a:r>
            <a:endParaRPr lang="en-US" sz="1400" dirty="0"/>
          </a:p>
        </p:txBody>
      </p:sp>
      <p:sp>
        <p:nvSpPr>
          <p:cNvPr id="20" name="Text 17"/>
          <p:cNvSpPr/>
          <p:nvPr/>
        </p:nvSpPr>
        <p:spPr>
          <a:xfrm>
            <a:off x="4798933" y="6634996"/>
            <a:ext cx="3566160" cy="575310"/>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BFBFBF"/>
                </a:solidFill>
                <a:latin typeface="Open Sans" pitchFamily="34" charset="0"/>
                <a:ea typeface="Open Sans" pitchFamily="34" charset="-122"/>
                <a:cs typeface="Open Sans" pitchFamily="34" charset="-120"/>
              </a:rPr>
              <a:t>Premium features significantly impact resale performance</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796</Words>
  <Application>Microsoft Office PowerPoint</Application>
  <PresentationFormat>Custom</PresentationFormat>
  <Paragraphs>102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Open Sans</vt:lpstr>
      <vt:lpstr>Instrument Sans Medium</vt:lpstr>
      <vt:lpstr>Instrument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Prathmamesh Baviskar</cp:lastModifiedBy>
  <cp:revision>3</cp:revision>
  <dcterms:created xsi:type="dcterms:W3CDTF">2025-12-18T08:52:04Z</dcterms:created>
  <dcterms:modified xsi:type="dcterms:W3CDTF">2025-12-19T12:56:20Z</dcterms:modified>
</cp:coreProperties>
</file>